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Lst>
  <p:notesMasterIdLst>
    <p:notesMasterId r:id="rId30"/>
  </p:notesMasterIdLst>
  <p:sldIdLst>
    <p:sldId id="256" r:id="rId2"/>
    <p:sldId id="275" r:id="rId3"/>
    <p:sldId id="272" r:id="rId4"/>
    <p:sldId id="273" r:id="rId5"/>
    <p:sldId id="271" r:id="rId6"/>
    <p:sldId id="277" r:id="rId7"/>
    <p:sldId id="276" r:id="rId8"/>
    <p:sldId id="264" r:id="rId9"/>
    <p:sldId id="286" r:id="rId10"/>
    <p:sldId id="265" r:id="rId11"/>
    <p:sldId id="266" r:id="rId12"/>
    <p:sldId id="267" r:id="rId13"/>
    <p:sldId id="268" r:id="rId14"/>
    <p:sldId id="281" r:id="rId15"/>
    <p:sldId id="280" r:id="rId16"/>
    <p:sldId id="279" r:id="rId17"/>
    <p:sldId id="278" r:id="rId18"/>
    <p:sldId id="269" r:id="rId19"/>
    <p:sldId id="283" r:id="rId20"/>
    <p:sldId id="291" r:id="rId21"/>
    <p:sldId id="292" r:id="rId22"/>
    <p:sldId id="270" r:id="rId23"/>
    <p:sldId id="287" r:id="rId24"/>
    <p:sldId id="284" r:id="rId25"/>
    <p:sldId id="293" r:id="rId26"/>
    <p:sldId id="290" r:id="rId27"/>
    <p:sldId id="282" r:id="rId28"/>
    <p:sldId id="261"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A00"/>
    <a:srgbClr val="003635"/>
    <a:srgbClr val="3F4863"/>
    <a:srgbClr val="9EFF29"/>
    <a:srgbClr val="C33A1F"/>
    <a:srgbClr val="D6370C"/>
    <a:srgbClr val="0000CC"/>
    <a:srgbClr val="FF856D"/>
    <a:srgbClr val="FF2549"/>
    <a:srgbClr val="005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96" d="100"/>
          <a:sy n="96" d="100"/>
        </p:scale>
        <p:origin x="438" y="7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fld id="{B82CCC60-E8CD-4174-8B1A-7DF615B22EEF}" type="slidenum">
              <a:rPr lang="en-US" smtClean="0"/>
              <a:pPr/>
              <a:t>‹#›</a:t>
            </a:fld>
            <a:endParaRPr lang="en-US" dirty="0"/>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246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8342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6" descr="E:\websites\free-power-point-templates\2012\logos.png">
            <a:extLst>
              <a:ext uri="{FF2B5EF4-FFF2-40B4-BE49-F238E27FC236}">
                <a16:creationId xmlns:a16="http://schemas.microsoft.com/office/drawing/2014/main" id="{F1D27154-47D3-8D5D-1186-DA71B3BFB9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65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bright="70000" contrast="-70000"/>
            <a:extLst>
              <a:ext uri="{96DAC541-7B7A-43D3-8B79-37D633B846F1}">
                <asvg:svgBlip xmlns:asvg="http://schemas.microsoft.com/office/drawing/2016/SVG/main" r:embed="rId3"/>
              </a:ext>
            </a:extLst>
          </a:blip>
          <a:srcRect/>
          <a:stretch>
            <a:fillRect t="-11000" b="-1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rot="10996381" flipV="1">
            <a:off x="264176" y="3370945"/>
            <a:ext cx="853845" cy="1003328"/>
          </a:xfrm>
        </p:spPr>
        <p:txBody>
          <a:bodyPr/>
          <a:lstStyle/>
          <a:p>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780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186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9181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4337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075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6999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1176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53074F12-AA26-4AC8-9962-C36BB8F32554}" type="datetimeFigureOut">
              <a:rPr lang="en-US" smtClean="0"/>
              <a:pPr/>
              <a:t>10/27/2022</a:t>
            </a:fld>
            <a:endParaRPr lang="en-US"/>
          </a:p>
        </p:txBody>
      </p:sp>
      <p:sp>
        <p:nvSpPr>
          <p:cNvPr id="6" name="Footer Placeholder 5"/>
          <p:cNvSpPr>
            <a:spLocks noGrp="1"/>
          </p:cNvSpPr>
          <p:nvPr>
            <p:ph type="ftr" sz="quarter" idx="11"/>
          </p:nvPr>
        </p:nvSpPr>
        <p:spPr>
          <a:xfrm>
            <a:off x="1085537" y="238981"/>
            <a:ext cx="4155753" cy="240698"/>
          </a:xfrm>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1948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cstate="print">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53074F12-AA26-4AC8-9962-C36BB8F32554}" type="datetimeFigureOut">
              <a:rPr lang="en-US" smtClean="0"/>
              <a:pPr/>
              <a:t>10/27/2022</a:t>
            </a:fld>
            <a:endParaRPr lang="en-US"/>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fld id="{B82CCC60-E8CD-4174-8B1A-7DF615B22EEF}" type="slidenum">
              <a:rPr lang="en-US" smtClean="0"/>
              <a:pPr/>
              <a:t>‹#›</a:t>
            </a:fld>
            <a:endParaRPr lang="en-US"/>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66397B-93E8-DE47-7633-C1E60796ABC3}"/>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337827766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eepngimg.com/png/18840-team-picture" TargetMode="External"/><Relationship Id="rId2" Type="http://schemas.openxmlformats.org/officeDocument/2006/relationships/image" Target="../media/image5.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hyperlink" Target="https://team-scipy-traffic-predictor-ap.streamlitapp.com/" TargetMode="Externa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hyperlink" Target="https://bit.ly/Traffic-Data-Analysis-Dashboard-by-Team-SciPy" TargetMode="External"/><Relationship Id="rId5" Type="http://schemas.microsoft.com/office/2007/relationships/hdphoto" Target="../media/hdphoto2.wdp"/><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reepngimg.com/png/18840-team-picture" TargetMode="External"/><Relationship Id="rId2" Type="http://schemas.openxmlformats.org/officeDocument/2006/relationships/image" Target="../media/image5.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fedesoriano/traffic-prediction-dataset" TargetMode="External"/><Relationship Id="rId2" Type="http://schemas.openxmlformats.org/officeDocument/2006/relationships/image" Target="../media/image7.jp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fedesoriano/traffic-prediction-dataset" TargetMode="External"/><Relationship Id="rId2" Type="http://schemas.openxmlformats.org/officeDocument/2006/relationships/image" Target="../media/image7.jp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t="21000" r="45000" b="2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755F6A-A173-58AB-F4C4-ED17886EF706}"/>
              </a:ext>
            </a:extLst>
          </p:cNvPr>
          <p:cNvPicPr>
            <a:picLocks noChangeAspect="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4314473" y="680225"/>
            <a:ext cx="4052207" cy="4052207"/>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
        <p:nvSpPr>
          <p:cNvPr id="2" name="Title 1"/>
          <p:cNvSpPr>
            <a:spLocks noGrp="1"/>
          </p:cNvSpPr>
          <p:nvPr>
            <p:ph type="title"/>
          </p:nvPr>
        </p:nvSpPr>
        <p:spPr/>
        <p:txBody>
          <a:bodyPr>
            <a:normAutofit/>
          </a:bodyPr>
          <a:lstStyle/>
          <a:p>
            <a:r>
              <a:rPr lang="en-US" dirty="0"/>
              <a:t> </a:t>
            </a:r>
          </a:p>
        </p:txBody>
      </p:sp>
      <p:sp>
        <p:nvSpPr>
          <p:cNvPr id="8" name="Subtitle 7">
            <a:extLst>
              <a:ext uri="{FF2B5EF4-FFF2-40B4-BE49-F238E27FC236}">
                <a16:creationId xmlns:a16="http://schemas.microsoft.com/office/drawing/2014/main" id="{C6D62206-F4B6-BC1A-5181-D8C21883D413}"/>
              </a:ext>
            </a:extLst>
          </p:cNvPr>
          <p:cNvSpPr>
            <a:spLocks noGrp="1"/>
          </p:cNvSpPr>
          <p:nvPr>
            <p:ph type="body" idx="1"/>
          </p:nvPr>
        </p:nvSpPr>
        <p:spPr>
          <a:xfrm>
            <a:off x="1090679" y="205563"/>
            <a:ext cx="6472835" cy="2757377"/>
          </a:xfrm>
        </p:spPr>
        <p:txBody>
          <a:bodyPr/>
          <a:lstStyle/>
          <a:p>
            <a:pPr algn="ctr"/>
            <a:r>
              <a:rPr lang="en-US" sz="1800" dirty="0">
                <a:solidFill>
                  <a:schemeClr val="tx2"/>
                </a:solidFill>
                <a:effectLst/>
                <a:latin typeface="Sitka Subheading" panose="02000505000000020004" pitchFamily="2" charset="0"/>
                <a:ea typeface="Times New Roman" panose="02020603050405020304" pitchFamily="18" charset="0"/>
                <a:cs typeface="Times New Roman" panose="02020603050405020304" pitchFamily="18" charset="0"/>
              </a:rPr>
              <a:t>TRAFFIC PREDICTION.</a:t>
            </a:r>
          </a:p>
          <a:p>
            <a:pPr algn="ctr"/>
            <a:r>
              <a:rPr lang="en-US" sz="1800" dirty="0">
                <a:solidFill>
                  <a:schemeClr val="tx2"/>
                </a:solidFill>
                <a:latin typeface="Sitka Subheading" panose="02000505000000020004" pitchFamily="2" charset="0"/>
                <a:cs typeface="Times New Roman" panose="02020603050405020304" pitchFamily="18" charset="0"/>
              </a:rPr>
              <a:t>TEAM SciPy.</a:t>
            </a:r>
          </a:p>
          <a:p>
            <a:endParaRPr lang="en-US" sz="1800" dirty="0">
              <a:solidFill>
                <a:schemeClr val="tx2"/>
              </a:solidFill>
              <a:latin typeface="Verdana" panose="020B0604030504040204" pitchFamily="34" charset="0"/>
              <a:cs typeface="Times New Roman" panose="02020603050405020304" pitchFamily="18" charset="0"/>
            </a:endParaRPr>
          </a:p>
          <a:p>
            <a:r>
              <a:rPr lang="en-US" dirty="0">
                <a:solidFill>
                  <a:schemeClr val="tx2"/>
                </a:solidFill>
              </a:rPr>
              <a:t>                                               </a:t>
            </a:r>
            <a:endParaRPr lang="en-US" dirty="0"/>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914400"/>
            <a:ext cx="6868741" cy="475916"/>
          </a:xfrm>
        </p:spPr>
        <p:txBody>
          <a:bodyPr>
            <a:normAutofit fontScale="90000"/>
          </a:bodyPr>
          <a:lstStyle/>
          <a:p>
            <a:pPr algn="ctr"/>
            <a:r>
              <a:rPr lang="en-US" sz="1350" dirty="0">
                <a:solidFill>
                  <a:schemeClr val="bg2">
                    <a:lumMod val="10000"/>
                  </a:schemeClr>
                </a:solidFill>
                <a:latin typeface="Sitka Subheading" panose="02000505000000020004" pitchFamily="2" charset="0"/>
              </a:rPr>
              <a:t>Exploratory Data Analysis (EDA).</a:t>
            </a:r>
            <a:br>
              <a:rPr lang="en-US" dirty="0">
                <a:solidFill>
                  <a:schemeClr val="bg1"/>
                </a:solidFill>
                <a:latin typeface="Sitka Subheading" panose="02000505000000020004" pitchFamily="2" charset="0"/>
              </a:rPr>
            </a:br>
            <a:endParaRPr lang="en-US" dirty="0">
              <a:latin typeface="Sitka Subheading" panose="02000505000000020004" pitchFamily="2" charset="0"/>
            </a:endParaRPr>
          </a:p>
        </p:txBody>
      </p:sp>
      <p:sp>
        <p:nvSpPr>
          <p:cNvPr id="3" name="Content Placeholder 2"/>
          <p:cNvSpPr>
            <a:spLocks noGrp="1"/>
          </p:cNvSpPr>
          <p:nvPr>
            <p:ph idx="1"/>
          </p:nvPr>
        </p:nvSpPr>
        <p:spPr>
          <a:xfrm>
            <a:off x="0" y="1390316"/>
            <a:ext cx="9143999" cy="3699395"/>
          </a:xfrm>
        </p:spPr>
        <p:txBody>
          <a:bodyPr/>
          <a:lstStyle/>
          <a:p>
            <a:endParaRPr lang="en-US" dirty="0">
              <a:solidFill>
                <a:schemeClr val="bg1"/>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pic>
        <p:nvPicPr>
          <p:cNvPr id="6" name="Picture 5">
            <a:extLst>
              <a:ext uri="{FF2B5EF4-FFF2-40B4-BE49-F238E27FC236}">
                <a16:creationId xmlns:a16="http://schemas.microsoft.com/office/drawing/2014/main" id="{2AAFF90B-F79B-29D1-8045-C015C112814E}"/>
              </a:ext>
            </a:extLst>
          </p:cNvPr>
          <p:cNvPicPr>
            <a:picLocks noChangeAspect="1"/>
          </p:cNvPicPr>
          <p:nvPr/>
        </p:nvPicPr>
        <p:blipFill>
          <a:blip r:embed="rId5"/>
          <a:stretch>
            <a:fillRect/>
          </a:stretch>
        </p:blipFill>
        <p:spPr>
          <a:xfrm>
            <a:off x="-1" y="1390317"/>
            <a:ext cx="4645959" cy="3154790"/>
          </a:xfrm>
          <a:prstGeom prst="rect">
            <a:avLst/>
          </a:prstGeom>
        </p:spPr>
      </p:pic>
      <p:sp>
        <p:nvSpPr>
          <p:cNvPr id="8" name="TextBox 7">
            <a:extLst>
              <a:ext uri="{FF2B5EF4-FFF2-40B4-BE49-F238E27FC236}">
                <a16:creationId xmlns:a16="http://schemas.microsoft.com/office/drawing/2014/main" id="{63FAC5A7-1D68-1AC5-88A0-D82AB27796E1}"/>
              </a:ext>
            </a:extLst>
          </p:cNvPr>
          <p:cNvSpPr txBox="1"/>
          <p:nvPr/>
        </p:nvSpPr>
        <p:spPr>
          <a:xfrm>
            <a:off x="4706472" y="1390315"/>
            <a:ext cx="4437528" cy="3416320"/>
          </a:xfrm>
          <a:prstGeom prst="rect">
            <a:avLst/>
          </a:prstGeom>
          <a:noFill/>
        </p:spPr>
        <p:txBody>
          <a:bodyPr wrap="square" rtlCol="0">
            <a:spAutoFit/>
          </a:bodyPr>
          <a:lstStyle/>
          <a:p>
            <a:r>
              <a:rPr lang="en-US" sz="1200" dirty="0">
                <a:solidFill>
                  <a:schemeClr val="bg2">
                    <a:lumMod val="10000"/>
                  </a:schemeClr>
                </a:solidFill>
                <a:latin typeface="Sitka Subheading" panose="02000505000000020004" pitchFamily="2" charset="0"/>
              </a:rPr>
              <a:t>Extracting and Visualizing Total Vehicular Movement for each Junction.</a:t>
            </a:r>
          </a:p>
          <a:p>
            <a:pPr lvl="1"/>
            <a:endParaRPr lang="en-US" sz="1200" b="0" i="0" dirty="0">
              <a:solidFill>
                <a:schemeClr val="bg2">
                  <a:lumMod val="10000"/>
                </a:schemeClr>
              </a:solidFill>
              <a:effectLst/>
              <a:latin typeface="Sitka Subheading" panose="02000505000000020004" pitchFamily="2" charset="0"/>
            </a:endParaRPr>
          </a:p>
          <a:p>
            <a:r>
              <a:rPr lang="en-US" sz="1200" b="0" i="0" dirty="0">
                <a:solidFill>
                  <a:schemeClr val="bg2">
                    <a:lumMod val="10000"/>
                  </a:schemeClr>
                </a:solidFill>
                <a:effectLst/>
                <a:latin typeface="Sitka Subheading" panose="02000505000000020004" pitchFamily="2" charset="0"/>
              </a:rPr>
              <a:t>From the Bar plot above, Junction 1 has the highest cumulative vehicular movement over the date under consideration. Junction 4 on the other hand, had very little vehicle movement compared to others because it came at a later date in the period under consideration.</a:t>
            </a:r>
          </a:p>
          <a:p>
            <a:pPr lvl="1"/>
            <a:endParaRPr lang="en-US" sz="1200" dirty="0">
              <a:solidFill>
                <a:schemeClr val="bg1"/>
              </a:solidFill>
              <a:latin typeface="Sitka Subheading" panose="02000505000000020004" pitchFamily="2" charset="0"/>
            </a:endParaRPr>
          </a:p>
          <a:p>
            <a:pPr lvl="1"/>
            <a:endParaRPr lang="en-US" sz="1200" dirty="0">
              <a:solidFill>
                <a:schemeClr val="bg1"/>
              </a:solidFill>
              <a:latin typeface="Sitka Subheading" panose="02000505000000020004" pitchFamily="2" charset="0"/>
            </a:endParaRPr>
          </a:p>
          <a:p>
            <a:pPr lvl="1"/>
            <a:endParaRPr lang="en-US" sz="1200" dirty="0">
              <a:solidFill>
                <a:schemeClr val="bg1"/>
              </a:solidFill>
              <a:latin typeface="Sitka Subheading" panose="02000505000000020004" pitchFamily="2" charset="0"/>
            </a:endParaRPr>
          </a:p>
          <a:p>
            <a:pPr lvl="1"/>
            <a:endParaRPr lang="en-US" sz="1200" dirty="0">
              <a:solidFill>
                <a:schemeClr val="bg1"/>
              </a:solidFill>
              <a:latin typeface="Sitka Subheading" panose="02000505000000020004" pitchFamily="2" charset="0"/>
            </a:endParaRPr>
          </a:p>
          <a:p>
            <a:pPr lvl="1"/>
            <a:endParaRPr lang="en-US" sz="1200" dirty="0">
              <a:solidFill>
                <a:schemeClr val="bg1"/>
              </a:solidFill>
              <a:latin typeface="Sitka Subheading" panose="02000505000000020004" pitchFamily="2" charset="0"/>
            </a:endParaRPr>
          </a:p>
          <a:p>
            <a:pPr lvl="1"/>
            <a:endParaRPr lang="en-US" sz="1200" dirty="0">
              <a:solidFill>
                <a:schemeClr val="bg1"/>
              </a:solidFill>
              <a:latin typeface="Sitka Subheading" panose="02000505000000020004" pitchFamily="2" charset="0"/>
            </a:endParaRPr>
          </a:p>
          <a:p>
            <a:pPr lvl="1"/>
            <a:endParaRPr lang="en-US" sz="1200" dirty="0">
              <a:solidFill>
                <a:schemeClr val="bg1"/>
              </a:solidFill>
              <a:latin typeface="Sitka Subheading" panose="02000505000000020004" pitchFamily="2" charset="0"/>
            </a:endParaRPr>
          </a:p>
          <a:p>
            <a:pPr lvl="1"/>
            <a:endParaRPr lang="en-US" sz="1200" dirty="0">
              <a:solidFill>
                <a:schemeClr val="bg1"/>
              </a:solidFill>
              <a:latin typeface="Sitka Subheading" panose="02000505000000020004" pitchFamily="2" charset="0"/>
            </a:endParaRPr>
          </a:p>
          <a:p>
            <a:pPr lvl="1"/>
            <a:endParaRPr lang="en-US" sz="1200" dirty="0">
              <a:solidFill>
                <a:schemeClr val="bg1"/>
              </a:solidFill>
              <a:latin typeface="Sitka Subheading" panose="02000505000000020004" pitchFamily="2" charset="0"/>
            </a:endParaRPr>
          </a:p>
          <a:p>
            <a:pPr lvl="1"/>
            <a:endParaRPr lang="en-US" sz="1200" dirty="0">
              <a:solidFill>
                <a:schemeClr val="bg1"/>
              </a:solidFill>
              <a:latin typeface="Sitka Subheading" panose="02000505000000020004" pitchFamily="2" charset="0"/>
            </a:endParaRPr>
          </a:p>
        </p:txBody>
      </p:sp>
    </p:spTree>
    <p:extLst>
      <p:ext uri="{BB962C8B-B14F-4D97-AF65-F5344CB8AC3E}">
        <p14:creationId xmlns:p14="http://schemas.microsoft.com/office/powerpoint/2010/main" val="107750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603390"/>
            <a:ext cx="6868741" cy="786926"/>
          </a:xfrm>
        </p:spPr>
        <p:txBody>
          <a:bodyPr>
            <a:normAutofit/>
          </a:bodyPr>
          <a:lstStyle/>
          <a:p>
            <a:r>
              <a:rPr lang="en-US" sz="1350" dirty="0">
                <a:solidFill>
                  <a:schemeClr val="bg2">
                    <a:lumMod val="10000"/>
                  </a:schemeClr>
                </a:solidFill>
                <a:latin typeface="Sitka Subheading" panose="02000505000000020004" pitchFamily="2" charset="0"/>
              </a:rPr>
              <a:t>Using a time series chart (Line Chart) to visualize vehicular movement volume for each junction for the duration under review</a:t>
            </a:r>
            <a:br>
              <a:rPr lang="en-US" sz="1350" dirty="0">
                <a:solidFill>
                  <a:schemeClr val="bg1"/>
                </a:solidFill>
                <a:latin typeface="Sitka Subheading" panose="02000505000000020004" pitchFamily="2" charset="0"/>
              </a:rPr>
            </a:br>
            <a:endParaRPr lang="en-US" sz="1350" dirty="0">
              <a:latin typeface="Sitka Subheading" panose="02000505000000020004" pitchFamily="2" charset="0"/>
            </a:endParaRPr>
          </a:p>
        </p:txBody>
      </p:sp>
      <p:pic>
        <p:nvPicPr>
          <p:cNvPr id="9" name="Content Placeholder 8">
            <a:extLst>
              <a:ext uri="{FF2B5EF4-FFF2-40B4-BE49-F238E27FC236}">
                <a16:creationId xmlns:a16="http://schemas.microsoft.com/office/drawing/2014/main" id="{778EE687-E354-A825-17BA-5808CF3B4262}"/>
              </a:ext>
            </a:extLst>
          </p:cNvPr>
          <p:cNvPicPr>
            <a:picLocks noGrp="1" noChangeAspect="1"/>
          </p:cNvPicPr>
          <p:nvPr>
            <p:ph idx="1"/>
          </p:nvPr>
        </p:nvPicPr>
        <p:blipFill>
          <a:blip r:embed="rId3"/>
          <a:stretch>
            <a:fillRect/>
          </a:stretch>
        </p:blipFill>
        <p:spPr>
          <a:xfrm>
            <a:off x="5002308" y="1221489"/>
            <a:ext cx="4066225" cy="2018179"/>
          </a:xfrm>
        </p:spPr>
      </p:pic>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pic>
        <p:nvPicPr>
          <p:cNvPr id="6" name="Picture 5">
            <a:extLst>
              <a:ext uri="{FF2B5EF4-FFF2-40B4-BE49-F238E27FC236}">
                <a16:creationId xmlns:a16="http://schemas.microsoft.com/office/drawing/2014/main" id="{002E9F5F-28C1-1253-827B-12F77D577E85}"/>
              </a:ext>
            </a:extLst>
          </p:cNvPr>
          <p:cNvPicPr>
            <a:picLocks noChangeAspect="1"/>
          </p:cNvPicPr>
          <p:nvPr/>
        </p:nvPicPr>
        <p:blipFill>
          <a:blip r:embed="rId6"/>
          <a:stretch>
            <a:fillRect/>
          </a:stretch>
        </p:blipFill>
        <p:spPr>
          <a:xfrm>
            <a:off x="0" y="1242146"/>
            <a:ext cx="4141694" cy="2065578"/>
          </a:xfrm>
          <a:prstGeom prst="rect">
            <a:avLst/>
          </a:prstGeom>
        </p:spPr>
      </p:pic>
      <p:sp>
        <p:nvSpPr>
          <p:cNvPr id="7" name="TextBox 6">
            <a:extLst>
              <a:ext uri="{FF2B5EF4-FFF2-40B4-BE49-F238E27FC236}">
                <a16:creationId xmlns:a16="http://schemas.microsoft.com/office/drawing/2014/main" id="{4A9F0272-1B8F-4666-97FB-8365CCA4DB2E}"/>
              </a:ext>
            </a:extLst>
          </p:cNvPr>
          <p:cNvSpPr txBox="1"/>
          <p:nvPr/>
        </p:nvSpPr>
        <p:spPr>
          <a:xfrm>
            <a:off x="0" y="3430019"/>
            <a:ext cx="4383741" cy="646331"/>
          </a:xfrm>
          <a:prstGeom prst="rect">
            <a:avLst/>
          </a:prstGeom>
          <a:noFill/>
        </p:spPr>
        <p:txBody>
          <a:bodyPr wrap="square" rtlCol="0">
            <a:spAutoFit/>
          </a:bodyPr>
          <a:lstStyle/>
          <a:p>
            <a:r>
              <a:rPr lang="en-US" sz="1200" dirty="0">
                <a:solidFill>
                  <a:schemeClr val="bg2">
                    <a:lumMod val="10000"/>
                  </a:schemeClr>
                </a:solidFill>
                <a:latin typeface="Sitka Subheading" panose="02000505000000020004" pitchFamily="2" charset="0"/>
              </a:rPr>
              <a:t>Using a time series chart (Line Chart) to visualize vehicular movement volume for each junction for the duration under review</a:t>
            </a:r>
          </a:p>
        </p:txBody>
      </p:sp>
      <p:sp>
        <p:nvSpPr>
          <p:cNvPr id="11" name="TextBox 10">
            <a:extLst>
              <a:ext uri="{FF2B5EF4-FFF2-40B4-BE49-F238E27FC236}">
                <a16:creationId xmlns:a16="http://schemas.microsoft.com/office/drawing/2014/main" id="{0EA3C940-2D9A-9A9B-B5BD-66D12E75B306}"/>
              </a:ext>
            </a:extLst>
          </p:cNvPr>
          <p:cNvSpPr txBox="1"/>
          <p:nvPr/>
        </p:nvSpPr>
        <p:spPr>
          <a:xfrm flipH="1">
            <a:off x="5077775" y="3239668"/>
            <a:ext cx="4066225" cy="1384995"/>
          </a:xfrm>
          <a:prstGeom prst="rect">
            <a:avLst/>
          </a:prstGeom>
          <a:noFill/>
        </p:spPr>
        <p:txBody>
          <a:bodyPr wrap="square" rtlCol="0">
            <a:spAutoFit/>
          </a:bodyPr>
          <a:lstStyle/>
          <a:p>
            <a:r>
              <a:rPr lang="en-US" sz="1200" b="0" i="0" dirty="0">
                <a:solidFill>
                  <a:schemeClr val="bg2">
                    <a:lumMod val="10000"/>
                  </a:schemeClr>
                </a:solidFill>
                <a:effectLst/>
                <a:latin typeface="Sitka Subheading" panose="02000505000000020004" pitchFamily="2" charset="0"/>
              </a:rPr>
              <a:t>The Visualization showed a comparative analysis of cumulative traffic movement over the month of the period in review for the junctions. With the exception of Junction 4 which had a recording for just the first half of the year, there seems to be a rising case of traffic across all junctions where the traffic dropped and start rising again.</a:t>
            </a:r>
            <a:endParaRPr lang="en-US" sz="1200" dirty="0">
              <a:solidFill>
                <a:schemeClr val="bg2">
                  <a:lumMod val="10000"/>
                </a:schemeClr>
              </a:solidFill>
              <a:latin typeface="Sitka Subheading" panose="02000505000000020004" pitchFamily="2" charset="0"/>
            </a:endParaRPr>
          </a:p>
        </p:txBody>
      </p:sp>
    </p:spTree>
    <p:extLst>
      <p:ext uri="{BB962C8B-B14F-4D97-AF65-F5344CB8AC3E}">
        <p14:creationId xmlns:p14="http://schemas.microsoft.com/office/powerpoint/2010/main" val="348036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753036"/>
            <a:ext cx="6868741" cy="637280"/>
          </a:xfrm>
        </p:spPr>
        <p:txBody>
          <a:bodyPr>
            <a:noAutofit/>
          </a:bodyPr>
          <a:lstStyle/>
          <a:p>
            <a:pPr algn="ctr"/>
            <a:r>
              <a:rPr lang="en-US" sz="1350" i="0" dirty="0">
                <a:solidFill>
                  <a:schemeClr val="bg2">
                    <a:lumMod val="10000"/>
                  </a:schemeClr>
                </a:solidFill>
                <a:effectLst/>
                <a:latin typeface="Sitka Subheading" panose="02000505000000020004" pitchFamily="2" charset="0"/>
              </a:rPr>
              <a:t>Using a bar plot to</a:t>
            </a:r>
            <a:r>
              <a:rPr lang="en-US" sz="1350" b="1" i="0" dirty="0">
                <a:solidFill>
                  <a:schemeClr val="bg2">
                    <a:lumMod val="10000"/>
                  </a:schemeClr>
                </a:solidFill>
                <a:effectLst/>
                <a:latin typeface="Sitka Subheading" panose="02000505000000020004" pitchFamily="2" charset="0"/>
              </a:rPr>
              <a:t> </a:t>
            </a:r>
            <a:r>
              <a:rPr lang="en-US" sz="1350" i="0" dirty="0">
                <a:solidFill>
                  <a:schemeClr val="bg2">
                    <a:lumMod val="10000"/>
                  </a:schemeClr>
                </a:solidFill>
                <a:effectLst/>
                <a:latin typeface="Sitka Subheading" panose="02000505000000020004" pitchFamily="2" charset="0"/>
              </a:rPr>
              <a:t>compare</a:t>
            </a:r>
            <a:r>
              <a:rPr lang="en-US" sz="1350" b="1" i="0" dirty="0">
                <a:solidFill>
                  <a:schemeClr val="bg2">
                    <a:lumMod val="10000"/>
                  </a:schemeClr>
                </a:solidFill>
                <a:effectLst/>
                <a:latin typeface="Sitka Subheading" panose="02000505000000020004" pitchFamily="2" charset="0"/>
              </a:rPr>
              <a:t> </a:t>
            </a:r>
            <a:r>
              <a:rPr lang="en-US" sz="1350" i="0" dirty="0">
                <a:solidFill>
                  <a:schemeClr val="bg2">
                    <a:lumMod val="10000"/>
                  </a:schemeClr>
                </a:solidFill>
                <a:effectLst/>
                <a:latin typeface="Sitka Subheading" panose="02000505000000020004" pitchFamily="2" charset="0"/>
              </a:rPr>
              <a:t>the rate of vehicular movement</a:t>
            </a:r>
            <a:r>
              <a:rPr lang="en-US" sz="1350" b="1" i="0" dirty="0">
                <a:solidFill>
                  <a:schemeClr val="bg2">
                    <a:lumMod val="10000"/>
                  </a:schemeClr>
                </a:solidFill>
                <a:effectLst/>
                <a:latin typeface="Sitka Subheading" panose="02000505000000020004" pitchFamily="2" charset="0"/>
              </a:rPr>
              <a:t> </a:t>
            </a:r>
            <a:r>
              <a:rPr lang="en-US" sz="1350" i="0" dirty="0">
                <a:solidFill>
                  <a:schemeClr val="bg2">
                    <a:lumMod val="10000"/>
                  </a:schemeClr>
                </a:solidFill>
                <a:effectLst/>
                <a:latin typeface="Sitka Subheading" panose="02000505000000020004" pitchFamily="2" charset="0"/>
              </a:rPr>
              <a:t>with A year for each junction</a:t>
            </a:r>
            <a:br>
              <a:rPr lang="en-US" sz="1350" b="1" i="0" dirty="0">
                <a:solidFill>
                  <a:schemeClr val="bg1"/>
                </a:solidFill>
                <a:effectLst/>
                <a:latin typeface="Sitka Subheading" panose="02000505000000020004" pitchFamily="2" charset="0"/>
              </a:rPr>
            </a:br>
            <a:endParaRPr lang="en-US" sz="1350" dirty="0">
              <a:solidFill>
                <a:schemeClr val="bg1"/>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25324"/>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pic>
        <p:nvPicPr>
          <p:cNvPr id="10" name="Content Placeholder 9">
            <a:extLst>
              <a:ext uri="{FF2B5EF4-FFF2-40B4-BE49-F238E27FC236}">
                <a16:creationId xmlns:a16="http://schemas.microsoft.com/office/drawing/2014/main" id="{CD1A67F8-53F5-C117-BD57-6FDEA4DD9C0A}"/>
              </a:ext>
            </a:extLst>
          </p:cNvPr>
          <p:cNvPicPr>
            <a:picLocks noGrp="1" noChangeAspect="1"/>
          </p:cNvPicPr>
          <p:nvPr>
            <p:ph idx="1"/>
          </p:nvPr>
        </p:nvPicPr>
        <p:blipFill>
          <a:blip r:embed="rId5"/>
          <a:stretch>
            <a:fillRect/>
          </a:stretch>
        </p:blipFill>
        <p:spPr>
          <a:xfrm>
            <a:off x="1755342" y="1390316"/>
            <a:ext cx="5157159" cy="2589213"/>
          </a:xfrm>
        </p:spPr>
      </p:pic>
      <p:sp>
        <p:nvSpPr>
          <p:cNvPr id="11" name="TextBox 10">
            <a:extLst>
              <a:ext uri="{FF2B5EF4-FFF2-40B4-BE49-F238E27FC236}">
                <a16:creationId xmlns:a16="http://schemas.microsoft.com/office/drawing/2014/main" id="{BF6A6341-EE9A-5807-A9B8-B11F4BCF6E84}"/>
              </a:ext>
            </a:extLst>
          </p:cNvPr>
          <p:cNvSpPr txBox="1"/>
          <p:nvPr/>
        </p:nvSpPr>
        <p:spPr>
          <a:xfrm>
            <a:off x="1506070" y="3979529"/>
            <a:ext cx="5837052" cy="646331"/>
          </a:xfrm>
          <a:prstGeom prst="rect">
            <a:avLst/>
          </a:prstGeom>
          <a:noFill/>
        </p:spPr>
        <p:txBody>
          <a:bodyPr wrap="square" rtlCol="0">
            <a:spAutoFit/>
          </a:bodyPr>
          <a:lstStyle/>
          <a:p>
            <a:r>
              <a:rPr lang="en-US" sz="1200" b="0" i="0" dirty="0">
                <a:solidFill>
                  <a:schemeClr val="bg2">
                    <a:lumMod val="10000"/>
                  </a:schemeClr>
                </a:solidFill>
                <a:effectLst/>
                <a:latin typeface="Sitka Subheading" panose="02000505000000020004" pitchFamily="2" charset="0"/>
              </a:rPr>
              <a:t>The Year Bar Plot showed a sharp increase in Traffic Movement for Junction 1 through 3 for 2016 as compared to 2015 which dropped for 2017 with the addition of junction 4</a:t>
            </a:r>
            <a:endParaRPr lang="en-US" sz="1200" dirty="0">
              <a:solidFill>
                <a:schemeClr val="bg2">
                  <a:lumMod val="10000"/>
                </a:schemeClr>
              </a:solidFill>
              <a:latin typeface="Sitka Subheading" panose="02000505000000020004" pitchFamily="2" charset="0"/>
            </a:endParaRPr>
          </a:p>
        </p:txBody>
      </p:sp>
    </p:spTree>
    <p:extLst>
      <p:ext uri="{BB962C8B-B14F-4D97-AF65-F5344CB8AC3E}">
        <p14:creationId xmlns:p14="http://schemas.microsoft.com/office/powerpoint/2010/main" val="1912724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67334"/>
            <a:ext cx="6868741" cy="522981"/>
          </a:xfrm>
        </p:spPr>
        <p:txBody>
          <a:bodyPr>
            <a:noAutofit/>
          </a:bodyPr>
          <a:lstStyle/>
          <a:p>
            <a:pPr algn="ctr"/>
            <a:r>
              <a:rPr lang="en-US" sz="1350" i="0" dirty="0">
                <a:solidFill>
                  <a:schemeClr val="bg2">
                    <a:lumMod val="10000"/>
                  </a:schemeClr>
                </a:solidFill>
                <a:effectLst/>
                <a:latin typeface="Sitka Subheading" panose="02000505000000020004" pitchFamily="2" charset="0"/>
              </a:rPr>
              <a:t>Visualizing the AVERAGE Daily Traffic situation for each junction AND Day of The Week Traffic Analysis and Visualization</a:t>
            </a:r>
            <a:br>
              <a:rPr lang="en-US" sz="1350" i="0" dirty="0">
                <a:effectLst/>
                <a:latin typeface="Sitka Subheading" panose="02000505000000020004" pitchFamily="2" charset="0"/>
              </a:rPr>
            </a:br>
            <a:endParaRPr lang="en-US" sz="1350" dirty="0">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
        <p:nvSpPr>
          <p:cNvPr id="7" name="TextBox 6">
            <a:extLst>
              <a:ext uri="{FF2B5EF4-FFF2-40B4-BE49-F238E27FC236}">
                <a16:creationId xmlns:a16="http://schemas.microsoft.com/office/drawing/2014/main" id="{4CFFE843-3BBE-AD08-36A2-6FA18C9C4636}"/>
              </a:ext>
            </a:extLst>
          </p:cNvPr>
          <p:cNvSpPr txBox="1"/>
          <p:nvPr/>
        </p:nvSpPr>
        <p:spPr>
          <a:xfrm>
            <a:off x="73958" y="3691216"/>
            <a:ext cx="3886200" cy="646331"/>
          </a:xfrm>
          <a:prstGeom prst="rect">
            <a:avLst/>
          </a:prstGeom>
          <a:noFill/>
        </p:spPr>
        <p:txBody>
          <a:bodyPr wrap="square" rtlCol="0">
            <a:spAutoFit/>
          </a:bodyPr>
          <a:lstStyle/>
          <a:p>
            <a:r>
              <a:rPr lang="en-US" sz="1200" b="0" i="0" dirty="0">
                <a:solidFill>
                  <a:schemeClr val="bg2">
                    <a:lumMod val="10000"/>
                  </a:schemeClr>
                </a:solidFill>
                <a:effectLst/>
                <a:latin typeface="Sitka Subheading" panose="02000505000000020004" pitchFamily="2" charset="0"/>
              </a:rPr>
              <a:t>The Average </a:t>
            </a:r>
            <a:r>
              <a:rPr lang="en-US" sz="1200" b="0" i="0" dirty="0" err="1">
                <a:solidFill>
                  <a:schemeClr val="bg2">
                    <a:lumMod val="10000"/>
                  </a:schemeClr>
                </a:solidFill>
                <a:effectLst/>
                <a:latin typeface="Sitka Subheading" panose="02000505000000020004" pitchFamily="2" charset="0"/>
              </a:rPr>
              <a:t>MonthDaily</a:t>
            </a:r>
            <a:r>
              <a:rPr lang="en-US" sz="1200" b="0" i="0" dirty="0">
                <a:solidFill>
                  <a:schemeClr val="bg2">
                    <a:lumMod val="10000"/>
                  </a:schemeClr>
                </a:solidFill>
                <a:effectLst/>
                <a:latin typeface="Sitka Subheading" panose="02000505000000020004" pitchFamily="2" charset="0"/>
              </a:rPr>
              <a:t> Traffic Visualization Portrayed a Steady flow until the end of the month where there is a sharp drop for all junctions</a:t>
            </a:r>
            <a:endParaRPr lang="en-US" sz="1200" dirty="0">
              <a:solidFill>
                <a:schemeClr val="bg2">
                  <a:lumMod val="10000"/>
                </a:schemeClr>
              </a:solidFill>
              <a:latin typeface="Sitka Subheading" panose="02000505000000020004" pitchFamily="2" charset="0"/>
            </a:endParaRPr>
          </a:p>
        </p:txBody>
      </p:sp>
      <p:sp>
        <p:nvSpPr>
          <p:cNvPr id="10" name="TextBox 9">
            <a:extLst>
              <a:ext uri="{FF2B5EF4-FFF2-40B4-BE49-F238E27FC236}">
                <a16:creationId xmlns:a16="http://schemas.microsoft.com/office/drawing/2014/main" id="{BBA7FEF4-9F2E-F900-5542-0DCCB4C70E26}"/>
              </a:ext>
            </a:extLst>
          </p:cNvPr>
          <p:cNvSpPr txBox="1"/>
          <p:nvPr/>
        </p:nvSpPr>
        <p:spPr>
          <a:xfrm>
            <a:off x="5257799" y="3691217"/>
            <a:ext cx="3751729" cy="830997"/>
          </a:xfrm>
          <a:prstGeom prst="rect">
            <a:avLst/>
          </a:prstGeom>
          <a:noFill/>
        </p:spPr>
        <p:txBody>
          <a:bodyPr wrap="square" rtlCol="0">
            <a:spAutoFit/>
          </a:bodyPr>
          <a:lstStyle/>
          <a:p>
            <a:r>
              <a:rPr lang="en-US" sz="1200" b="0" i="0" dirty="0">
                <a:solidFill>
                  <a:schemeClr val="bg2">
                    <a:lumMod val="10000"/>
                  </a:schemeClr>
                </a:solidFill>
                <a:effectLst/>
                <a:latin typeface="Sitka Subheading" panose="02000505000000020004" pitchFamily="2" charset="0"/>
              </a:rPr>
              <a:t>Average traffic flow was observed to be steady across all junctions until the Fourth day (Thursday) where there is a sharp drop in movement till the rest of the week</a:t>
            </a:r>
            <a:endParaRPr lang="en-US" sz="1200" dirty="0">
              <a:solidFill>
                <a:schemeClr val="bg2">
                  <a:lumMod val="10000"/>
                </a:schemeClr>
              </a:solidFill>
              <a:latin typeface="Sitka Subheading" panose="02000505000000020004" pitchFamily="2" charset="0"/>
            </a:endParaRPr>
          </a:p>
        </p:txBody>
      </p:sp>
      <p:pic>
        <p:nvPicPr>
          <p:cNvPr id="3" name="Google Shape;2508;p45">
            <a:extLst>
              <a:ext uri="{FF2B5EF4-FFF2-40B4-BE49-F238E27FC236}">
                <a16:creationId xmlns:a16="http://schemas.microsoft.com/office/drawing/2014/main" id="{803BA500-7EED-3068-3DED-CB8C45469303}"/>
              </a:ext>
            </a:extLst>
          </p:cNvPr>
          <p:cNvPicPr preferRelativeResize="0"/>
          <p:nvPr/>
        </p:nvPicPr>
        <p:blipFill>
          <a:blip r:embed="rId5">
            <a:alphaModFix/>
          </a:blip>
          <a:stretch>
            <a:fillRect/>
          </a:stretch>
        </p:blipFill>
        <p:spPr>
          <a:xfrm>
            <a:off x="141192" y="1506308"/>
            <a:ext cx="3818966" cy="2130883"/>
          </a:xfrm>
          <a:prstGeom prst="rect">
            <a:avLst/>
          </a:prstGeom>
          <a:noFill/>
          <a:ln>
            <a:noFill/>
          </a:ln>
        </p:spPr>
      </p:pic>
      <p:pic>
        <p:nvPicPr>
          <p:cNvPr id="14" name="Google Shape;2509;p45">
            <a:extLst>
              <a:ext uri="{FF2B5EF4-FFF2-40B4-BE49-F238E27FC236}">
                <a16:creationId xmlns:a16="http://schemas.microsoft.com/office/drawing/2014/main" id="{B6EAE29E-302B-6326-6D35-F91618ED4170}"/>
              </a:ext>
            </a:extLst>
          </p:cNvPr>
          <p:cNvPicPr preferRelativeResize="0"/>
          <p:nvPr/>
        </p:nvPicPr>
        <p:blipFill>
          <a:blip r:embed="rId6">
            <a:alphaModFix/>
          </a:blip>
          <a:stretch>
            <a:fillRect/>
          </a:stretch>
        </p:blipFill>
        <p:spPr>
          <a:xfrm>
            <a:off x="5325035" y="1559859"/>
            <a:ext cx="3550024" cy="2023308"/>
          </a:xfrm>
          <a:prstGeom prst="rect">
            <a:avLst/>
          </a:prstGeom>
          <a:noFill/>
          <a:ln>
            <a:noFill/>
          </a:ln>
        </p:spPr>
      </p:pic>
    </p:spTree>
    <p:extLst>
      <p:ext uri="{BB962C8B-B14F-4D97-AF65-F5344CB8AC3E}">
        <p14:creationId xmlns:p14="http://schemas.microsoft.com/office/powerpoint/2010/main" val="135558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19398"/>
            <a:ext cx="6868741" cy="570918"/>
          </a:xfrm>
        </p:spPr>
        <p:txBody>
          <a:bodyPr>
            <a:normAutofit/>
          </a:bodyPr>
          <a:lstStyle/>
          <a:p>
            <a:pPr algn="ctr"/>
            <a:r>
              <a:rPr lang="en-US" sz="1350" i="0" dirty="0">
                <a:solidFill>
                  <a:schemeClr val="bg2">
                    <a:lumMod val="10000"/>
                  </a:schemeClr>
                </a:solidFill>
                <a:effectLst/>
                <a:latin typeface="Sitka Subheading" panose="02000505000000020004" pitchFamily="2" charset="0"/>
              </a:rPr>
              <a:t>Visualizing</a:t>
            </a:r>
            <a:r>
              <a:rPr lang="en-US" sz="1350" i="0" dirty="0">
                <a:solidFill>
                  <a:schemeClr val="bg1"/>
                </a:solidFill>
                <a:effectLst/>
                <a:latin typeface="Sitka Subheading" panose="02000505000000020004" pitchFamily="2" charset="0"/>
              </a:rPr>
              <a:t> </a:t>
            </a:r>
            <a:r>
              <a:rPr lang="en-US" sz="1350" i="0" dirty="0">
                <a:solidFill>
                  <a:schemeClr val="bg2">
                    <a:lumMod val="10000"/>
                  </a:schemeClr>
                </a:solidFill>
                <a:effectLst/>
                <a:latin typeface="Sitka Subheading" panose="02000505000000020004" pitchFamily="2" charset="0"/>
              </a:rPr>
              <a:t>Hourly</a:t>
            </a:r>
            <a:r>
              <a:rPr lang="en-US" sz="1350" i="0" dirty="0">
                <a:solidFill>
                  <a:schemeClr val="bg1"/>
                </a:solidFill>
                <a:effectLst/>
                <a:latin typeface="Sitka Subheading" panose="02000505000000020004" pitchFamily="2" charset="0"/>
              </a:rPr>
              <a:t> </a:t>
            </a:r>
            <a:r>
              <a:rPr lang="en-US" sz="1350" i="0" dirty="0">
                <a:solidFill>
                  <a:schemeClr val="bg2">
                    <a:lumMod val="10000"/>
                  </a:schemeClr>
                </a:solidFill>
                <a:effectLst/>
                <a:latin typeface="Sitka Subheading" panose="02000505000000020004" pitchFamily="2" charset="0"/>
              </a:rPr>
              <a:t>Vehicular</a:t>
            </a:r>
            <a:r>
              <a:rPr lang="en-US" sz="1350" i="0" dirty="0">
                <a:solidFill>
                  <a:schemeClr val="bg1"/>
                </a:solidFill>
                <a:effectLst/>
                <a:latin typeface="Sitka Subheading" panose="02000505000000020004" pitchFamily="2" charset="0"/>
              </a:rPr>
              <a:t> </a:t>
            </a:r>
            <a:r>
              <a:rPr lang="en-US" sz="1350" i="0" dirty="0">
                <a:solidFill>
                  <a:schemeClr val="bg2">
                    <a:lumMod val="10000"/>
                  </a:schemeClr>
                </a:solidFill>
                <a:effectLst/>
                <a:latin typeface="Sitka Subheading" panose="02000505000000020004" pitchFamily="2" charset="0"/>
              </a:rPr>
              <a:t>Movement</a:t>
            </a:r>
            <a:r>
              <a:rPr lang="en-US" sz="1350" i="0" dirty="0">
                <a:solidFill>
                  <a:schemeClr val="bg1"/>
                </a:solidFill>
                <a:effectLst/>
                <a:latin typeface="Sitka Subheading" panose="02000505000000020004" pitchFamily="2" charset="0"/>
              </a:rPr>
              <a:t> </a:t>
            </a:r>
            <a:r>
              <a:rPr lang="en-US" sz="1350" i="0" dirty="0">
                <a:solidFill>
                  <a:schemeClr val="bg2">
                    <a:lumMod val="10000"/>
                  </a:schemeClr>
                </a:solidFill>
                <a:effectLst/>
                <a:latin typeface="Sitka Subheading" panose="02000505000000020004" pitchFamily="2" charset="0"/>
              </a:rPr>
              <a:t>for each Junction</a:t>
            </a:r>
            <a:br>
              <a:rPr lang="en-US" sz="1350" i="0" dirty="0">
                <a:solidFill>
                  <a:schemeClr val="bg1"/>
                </a:solidFill>
                <a:effectLst/>
                <a:latin typeface="Sitka Subheading" panose="02000505000000020004" pitchFamily="2" charset="0"/>
              </a:rPr>
            </a:br>
            <a:endParaRPr lang="en-US" sz="1350" dirty="0">
              <a:solidFill>
                <a:schemeClr val="bg1"/>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
        <p:nvSpPr>
          <p:cNvPr id="8" name="TextBox 7">
            <a:extLst>
              <a:ext uri="{FF2B5EF4-FFF2-40B4-BE49-F238E27FC236}">
                <a16:creationId xmlns:a16="http://schemas.microsoft.com/office/drawing/2014/main" id="{E4303D99-031D-7C5B-B4DD-53494604527F}"/>
              </a:ext>
            </a:extLst>
          </p:cNvPr>
          <p:cNvSpPr txBox="1"/>
          <p:nvPr/>
        </p:nvSpPr>
        <p:spPr>
          <a:xfrm>
            <a:off x="2418048" y="3828650"/>
            <a:ext cx="3479595" cy="646331"/>
          </a:xfrm>
          <a:prstGeom prst="rect">
            <a:avLst/>
          </a:prstGeom>
          <a:noFill/>
        </p:spPr>
        <p:txBody>
          <a:bodyPr wrap="square" rtlCol="0">
            <a:spAutoFit/>
          </a:bodyPr>
          <a:lstStyle/>
          <a:p>
            <a:r>
              <a:rPr lang="en-US" sz="1200" b="0" i="0" dirty="0">
                <a:solidFill>
                  <a:schemeClr val="bg2">
                    <a:lumMod val="10000"/>
                  </a:schemeClr>
                </a:solidFill>
                <a:effectLst/>
                <a:latin typeface="Sitka Subheading" panose="02000505000000020004" pitchFamily="2" charset="0"/>
              </a:rPr>
              <a:t>The Hourly Analysis Shows the Least Traffic situation in the early period of the day, with peak traffic experienced at the later hour of the day</a:t>
            </a:r>
            <a:endParaRPr lang="en-US" sz="1200" dirty="0">
              <a:solidFill>
                <a:schemeClr val="bg2">
                  <a:lumMod val="10000"/>
                </a:schemeClr>
              </a:solidFill>
              <a:latin typeface="Sitka Subheading" panose="02000505000000020004" pitchFamily="2" charset="0"/>
            </a:endParaRPr>
          </a:p>
        </p:txBody>
      </p:sp>
      <p:pic>
        <p:nvPicPr>
          <p:cNvPr id="7" name="Google Shape;2510;p45">
            <a:extLst>
              <a:ext uri="{FF2B5EF4-FFF2-40B4-BE49-F238E27FC236}">
                <a16:creationId xmlns:a16="http://schemas.microsoft.com/office/drawing/2014/main" id="{C7D91AE0-8B06-E34C-8360-A8F1BDB5456B}"/>
              </a:ext>
            </a:extLst>
          </p:cNvPr>
          <p:cNvPicPr preferRelativeResize="0">
            <a:picLocks noGrp="1"/>
          </p:cNvPicPr>
          <p:nvPr>
            <p:ph idx="1"/>
          </p:nvPr>
        </p:nvPicPr>
        <p:blipFill>
          <a:blip r:embed="rId5">
            <a:alphaModFix/>
          </a:blip>
          <a:stretch>
            <a:fillRect/>
          </a:stretch>
        </p:blipFill>
        <p:spPr>
          <a:xfrm>
            <a:off x="1801906" y="1390316"/>
            <a:ext cx="4711881" cy="2438334"/>
          </a:xfrm>
          <a:prstGeom prst="rect">
            <a:avLst/>
          </a:prstGeom>
          <a:noFill/>
          <a:ln>
            <a:noFill/>
          </a:ln>
        </p:spPr>
      </p:pic>
    </p:spTree>
    <p:extLst>
      <p:ext uri="{BB962C8B-B14F-4D97-AF65-F5344CB8AC3E}">
        <p14:creationId xmlns:p14="http://schemas.microsoft.com/office/powerpoint/2010/main" val="1806190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603390"/>
            <a:ext cx="6868741" cy="788381"/>
          </a:xfrm>
        </p:spPr>
        <p:txBody>
          <a:bodyPr>
            <a:normAutofit/>
          </a:bodyPr>
          <a:lstStyle/>
          <a:p>
            <a:pPr algn="ctr"/>
            <a:r>
              <a:rPr lang="en-US" sz="1350" dirty="0">
                <a:solidFill>
                  <a:schemeClr val="bg2">
                    <a:lumMod val="10000"/>
                  </a:schemeClr>
                </a:solidFill>
                <a:latin typeface="Sitka Subheading" panose="02000505000000020004" pitchFamily="2" charset="0"/>
              </a:rPr>
              <a:t>Bivariate Analysis On Junctions</a:t>
            </a:r>
          </a:p>
        </p:txBody>
      </p:sp>
      <p:pic>
        <p:nvPicPr>
          <p:cNvPr id="6" name="Content Placeholder 5">
            <a:extLst>
              <a:ext uri="{FF2B5EF4-FFF2-40B4-BE49-F238E27FC236}">
                <a16:creationId xmlns:a16="http://schemas.microsoft.com/office/drawing/2014/main" id="{F3F87F20-E038-F728-A9A3-292765A481A7}"/>
              </a:ext>
            </a:extLst>
          </p:cNvPr>
          <p:cNvPicPr>
            <a:picLocks noGrp="1" noChangeAspect="1"/>
          </p:cNvPicPr>
          <p:nvPr>
            <p:ph idx="1"/>
          </p:nvPr>
        </p:nvPicPr>
        <p:blipFill>
          <a:blip r:embed="rId3"/>
          <a:stretch>
            <a:fillRect/>
          </a:stretch>
        </p:blipFill>
        <p:spPr>
          <a:xfrm>
            <a:off x="470647" y="1134432"/>
            <a:ext cx="3860841" cy="1653386"/>
          </a:xfrm>
        </p:spPr>
      </p:pic>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pic>
        <p:nvPicPr>
          <p:cNvPr id="8" name="Picture 7">
            <a:extLst>
              <a:ext uri="{FF2B5EF4-FFF2-40B4-BE49-F238E27FC236}">
                <a16:creationId xmlns:a16="http://schemas.microsoft.com/office/drawing/2014/main" id="{92B9A73F-D01A-BA8A-B598-EC688EFBC926}"/>
              </a:ext>
            </a:extLst>
          </p:cNvPr>
          <p:cNvPicPr>
            <a:picLocks noChangeAspect="1"/>
          </p:cNvPicPr>
          <p:nvPr/>
        </p:nvPicPr>
        <p:blipFill>
          <a:blip r:embed="rId6"/>
          <a:stretch>
            <a:fillRect/>
          </a:stretch>
        </p:blipFill>
        <p:spPr>
          <a:xfrm>
            <a:off x="4904871" y="1134431"/>
            <a:ext cx="3739106" cy="1655833"/>
          </a:xfrm>
          <a:prstGeom prst="rect">
            <a:avLst/>
          </a:prstGeom>
        </p:spPr>
      </p:pic>
      <p:pic>
        <p:nvPicPr>
          <p:cNvPr id="10" name="Picture 9">
            <a:extLst>
              <a:ext uri="{FF2B5EF4-FFF2-40B4-BE49-F238E27FC236}">
                <a16:creationId xmlns:a16="http://schemas.microsoft.com/office/drawing/2014/main" id="{18BB503C-CE9B-6F8E-228C-8CD8C8FAE0CE}"/>
              </a:ext>
            </a:extLst>
          </p:cNvPr>
          <p:cNvPicPr>
            <a:picLocks noChangeAspect="1"/>
          </p:cNvPicPr>
          <p:nvPr/>
        </p:nvPicPr>
        <p:blipFill>
          <a:blip r:embed="rId7"/>
          <a:stretch>
            <a:fillRect/>
          </a:stretch>
        </p:blipFill>
        <p:spPr>
          <a:xfrm>
            <a:off x="470647" y="2895664"/>
            <a:ext cx="3860841" cy="1667436"/>
          </a:xfrm>
          <a:prstGeom prst="rect">
            <a:avLst/>
          </a:prstGeom>
        </p:spPr>
      </p:pic>
      <p:pic>
        <p:nvPicPr>
          <p:cNvPr id="12" name="Picture 11">
            <a:extLst>
              <a:ext uri="{FF2B5EF4-FFF2-40B4-BE49-F238E27FC236}">
                <a16:creationId xmlns:a16="http://schemas.microsoft.com/office/drawing/2014/main" id="{94000B39-0C34-6BCC-B69E-B12B951E29EE}"/>
              </a:ext>
            </a:extLst>
          </p:cNvPr>
          <p:cNvPicPr>
            <a:picLocks noChangeAspect="1"/>
          </p:cNvPicPr>
          <p:nvPr/>
        </p:nvPicPr>
        <p:blipFill>
          <a:blip r:embed="rId8"/>
          <a:stretch>
            <a:fillRect/>
          </a:stretch>
        </p:blipFill>
        <p:spPr>
          <a:xfrm>
            <a:off x="4879259" y="2895664"/>
            <a:ext cx="3790330" cy="1696441"/>
          </a:xfrm>
          <a:prstGeom prst="rect">
            <a:avLst/>
          </a:prstGeom>
        </p:spPr>
      </p:pic>
    </p:spTree>
    <p:extLst>
      <p:ext uri="{BB962C8B-B14F-4D97-AF65-F5344CB8AC3E}">
        <p14:creationId xmlns:p14="http://schemas.microsoft.com/office/powerpoint/2010/main" val="2762531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26994"/>
            <a:ext cx="6868741" cy="563322"/>
          </a:xfrm>
        </p:spPr>
        <p:txBody>
          <a:bodyPr>
            <a:normAutofit/>
          </a:bodyPr>
          <a:lstStyle/>
          <a:p>
            <a:pPr algn="ctr"/>
            <a:r>
              <a:rPr lang="en-US" sz="1350" dirty="0">
                <a:solidFill>
                  <a:schemeClr val="bg2">
                    <a:lumMod val="10000"/>
                  </a:schemeClr>
                </a:solidFill>
                <a:latin typeface="Sitka Subheading" panose="02000505000000020004" pitchFamily="2" charset="0"/>
              </a:rPr>
              <a:t>AMOUNT OF VEHICLE DATA IN EACH JUNCTION</a:t>
            </a:r>
          </a:p>
        </p:txBody>
      </p:sp>
      <p:pic>
        <p:nvPicPr>
          <p:cNvPr id="6" name="Content Placeholder 5">
            <a:extLst>
              <a:ext uri="{FF2B5EF4-FFF2-40B4-BE49-F238E27FC236}">
                <a16:creationId xmlns:a16="http://schemas.microsoft.com/office/drawing/2014/main" id="{680CF63C-B36A-D7BC-EDA8-B0DC4827A9C7}"/>
              </a:ext>
            </a:extLst>
          </p:cNvPr>
          <p:cNvPicPr>
            <a:picLocks noGrp="1" noChangeAspect="1"/>
          </p:cNvPicPr>
          <p:nvPr>
            <p:ph idx="1"/>
          </p:nvPr>
        </p:nvPicPr>
        <p:blipFill>
          <a:blip r:embed="rId3"/>
          <a:stretch>
            <a:fillRect/>
          </a:stretch>
        </p:blipFill>
        <p:spPr>
          <a:xfrm>
            <a:off x="0" y="1397040"/>
            <a:ext cx="4572000" cy="1708040"/>
          </a:xfrm>
        </p:spPr>
      </p:pic>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pic>
        <p:nvPicPr>
          <p:cNvPr id="8" name="Picture 7">
            <a:extLst>
              <a:ext uri="{FF2B5EF4-FFF2-40B4-BE49-F238E27FC236}">
                <a16:creationId xmlns:a16="http://schemas.microsoft.com/office/drawing/2014/main" id="{01D0AB7B-8676-38AC-4838-B77AC6EF64E8}"/>
              </a:ext>
            </a:extLst>
          </p:cNvPr>
          <p:cNvPicPr>
            <a:picLocks noChangeAspect="1"/>
          </p:cNvPicPr>
          <p:nvPr/>
        </p:nvPicPr>
        <p:blipFill>
          <a:blip r:embed="rId6"/>
          <a:stretch>
            <a:fillRect/>
          </a:stretch>
        </p:blipFill>
        <p:spPr>
          <a:xfrm>
            <a:off x="4686300" y="1390316"/>
            <a:ext cx="4457700" cy="1756296"/>
          </a:xfrm>
          <a:prstGeom prst="rect">
            <a:avLst/>
          </a:prstGeom>
        </p:spPr>
      </p:pic>
      <p:pic>
        <p:nvPicPr>
          <p:cNvPr id="10" name="Picture 9">
            <a:extLst>
              <a:ext uri="{FF2B5EF4-FFF2-40B4-BE49-F238E27FC236}">
                <a16:creationId xmlns:a16="http://schemas.microsoft.com/office/drawing/2014/main" id="{4E92528E-4231-9449-4D9E-D144290A171B}"/>
              </a:ext>
            </a:extLst>
          </p:cNvPr>
          <p:cNvPicPr>
            <a:picLocks noChangeAspect="1"/>
          </p:cNvPicPr>
          <p:nvPr/>
        </p:nvPicPr>
        <p:blipFill>
          <a:blip r:embed="rId7"/>
          <a:stretch>
            <a:fillRect/>
          </a:stretch>
        </p:blipFill>
        <p:spPr>
          <a:xfrm>
            <a:off x="0" y="3122484"/>
            <a:ext cx="4572000" cy="1561050"/>
          </a:xfrm>
          <a:prstGeom prst="rect">
            <a:avLst/>
          </a:prstGeom>
        </p:spPr>
      </p:pic>
      <p:pic>
        <p:nvPicPr>
          <p:cNvPr id="12" name="Picture 11">
            <a:extLst>
              <a:ext uri="{FF2B5EF4-FFF2-40B4-BE49-F238E27FC236}">
                <a16:creationId xmlns:a16="http://schemas.microsoft.com/office/drawing/2014/main" id="{DF2F9AA4-06E5-20AE-9FA7-ED5DB1D07C3C}"/>
              </a:ext>
            </a:extLst>
          </p:cNvPr>
          <p:cNvPicPr>
            <a:picLocks noChangeAspect="1"/>
          </p:cNvPicPr>
          <p:nvPr/>
        </p:nvPicPr>
        <p:blipFill>
          <a:blip r:embed="rId8"/>
          <a:stretch>
            <a:fillRect/>
          </a:stretch>
        </p:blipFill>
        <p:spPr>
          <a:xfrm>
            <a:off x="4686300" y="3170740"/>
            <a:ext cx="4457700" cy="1512794"/>
          </a:xfrm>
          <a:prstGeom prst="rect">
            <a:avLst/>
          </a:prstGeom>
        </p:spPr>
      </p:pic>
    </p:spTree>
    <p:extLst>
      <p:ext uri="{BB962C8B-B14F-4D97-AF65-F5344CB8AC3E}">
        <p14:creationId xmlns:p14="http://schemas.microsoft.com/office/powerpoint/2010/main" val="3428078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11CAFDC-4264-29B5-9E80-C7F620317E27}"/>
              </a:ext>
            </a:extLst>
          </p:cNvPr>
          <p:cNvPicPr>
            <a:picLocks noGrp="1" noChangeAspect="1"/>
          </p:cNvPicPr>
          <p:nvPr>
            <p:ph idx="1"/>
          </p:nvPr>
        </p:nvPicPr>
        <p:blipFill>
          <a:blip r:embed="rId3"/>
          <a:stretch>
            <a:fillRect/>
          </a:stretch>
        </p:blipFill>
        <p:spPr>
          <a:xfrm>
            <a:off x="0" y="1519518"/>
            <a:ext cx="5255650" cy="2862320"/>
          </a:xfrm>
        </p:spPr>
      </p:pic>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201862"/>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
        <p:nvSpPr>
          <p:cNvPr id="7" name="TextBox 6">
            <a:extLst>
              <a:ext uri="{FF2B5EF4-FFF2-40B4-BE49-F238E27FC236}">
                <a16:creationId xmlns:a16="http://schemas.microsoft.com/office/drawing/2014/main" id="{C55B04EC-0AEB-8C5B-9CFE-1663EE04D266}"/>
              </a:ext>
            </a:extLst>
          </p:cNvPr>
          <p:cNvSpPr txBox="1"/>
          <p:nvPr/>
        </p:nvSpPr>
        <p:spPr>
          <a:xfrm>
            <a:off x="5257800" y="1519516"/>
            <a:ext cx="3886200" cy="2862322"/>
          </a:xfrm>
          <a:prstGeom prst="rect">
            <a:avLst/>
          </a:prstGeom>
          <a:noFill/>
        </p:spPr>
        <p:txBody>
          <a:bodyPr wrap="square" rtlCol="0">
            <a:spAutoFit/>
          </a:bodyPr>
          <a:lstStyle/>
          <a:p>
            <a:pPr algn="l"/>
            <a:r>
              <a:rPr lang="en-US" sz="1200" b="0" i="0" dirty="0">
                <a:solidFill>
                  <a:schemeClr val="bg2">
                    <a:lumMod val="10000"/>
                  </a:schemeClr>
                </a:solidFill>
                <a:effectLst/>
                <a:latin typeface="Sitka Subheading" panose="02000505000000020004" pitchFamily="2" charset="0"/>
              </a:rPr>
              <a:t>Yearly, there has been an upward trend for all junctions except for the fourth junction. As we already established above that the fourth junction has limited data that don't span over a year.</a:t>
            </a:r>
          </a:p>
          <a:p>
            <a:pPr algn="l"/>
            <a:r>
              <a:rPr lang="en-US" sz="1200" b="0" i="0" dirty="0">
                <a:solidFill>
                  <a:schemeClr val="bg2">
                    <a:lumMod val="10000"/>
                  </a:schemeClr>
                </a:solidFill>
                <a:effectLst/>
                <a:latin typeface="Sitka Subheading" panose="02000505000000020004" pitchFamily="2" charset="0"/>
              </a:rPr>
              <a:t>We can see that there is an influx in the first and second junctions around June. I presume this may be due to summer break and activities around the same.</a:t>
            </a:r>
          </a:p>
          <a:p>
            <a:pPr algn="l"/>
            <a:r>
              <a:rPr lang="en-US" sz="1200" b="0" i="0" dirty="0">
                <a:solidFill>
                  <a:schemeClr val="bg2">
                    <a:lumMod val="10000"/>
                  </a:schemeClr>
                </a:solidFill>
                <a:effectLst/>
                <a:latin typeface="Sitka Subheading" panose="02000505000000020004" pitchFamily="2" charset="0"/>
              </a:rPr>
              <a:t>Monthly, throughout all the dates there is a good consistency in data.</a:t>
            </a:r>
          </a:p>
          <a:p>
            <a:pPr algn="l"/>
            <a:r>
              <a:rPr lang="en-US" sz="1200" b="0" i="0" dirty="0">
                <a:solidFill>
                  <a:schemeClr val="bg2">
                    <a:lumMod val="10000"/>
                  </a:schemeClr>
                </a:solidFill>
                <a:effectLst/>
                <a:latin typeface="Sitka Subheading" panose="02000505000000020004" pitchFamily="2" charset="0"/>
              </a:rPr>
              <a:t>For a day, we can see that are peaks during morning and evening times and a decline during night hours. This is as per expectation.</a:t>
            </a:r>
          </a:p>
          <a:p>
            <a:pPr algn="l"/>
            <a:r>
              <a:rPr lang="en-US" sz="1200" b="0" i="0" dirty="0">
                <a:solidFill>
                  <a:schemeClr val="bg2">
                    <a:lumMod val="10000"/>
                  </a:schemeClr>
                </a:solidFill>
                <a:effectLst/>
                <a:latin typeface="Sitka Subheading" panose="02000505000000020004" pitchFamily="2" charset="0"/>
              </a:rPr>
              <a:t>For weekly patterns, Sundays enjoy smoother traffic as there are lesser vehicles on roads. Whereas Monday to Friday the traffic is steady.</a:t>
            </a:r>
          </a:p>
        </p:txBody>
      </p:sp>
      <p:sp>
        <p:nvSpPr>
          <p:cNvPr id="8" name="Rectangle 1">
            <a:extLst>
              <a:ext uri="{FF2B5EF4-FFF2-40B4-BE49-F238E27FC236}">
                <a16:creationId xmlns:a16="http://schemas.microsoft.com/office/drawing/2014/main" id="{45DACFCD-23FD-EB2B-97DE-BB5E3094A4F9}"/>
              </a:ext>
            </a:extLst>
          </p:cNvPr>
          <p:cNvSpPr>
            <a:spLocks noGrp="1" noChangeArrowheads="1"/>
          </p:cNvSpPr>
          <p:nvPr>
            <p:ph type="title"/>
          </p:nvPr>
        </p:nvSpPr>
        <p:spPr bwMode="auto">
          <a:xfrm>
            <a:off x="1008529" y="865536"/>
            <a:ext cx="725245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350" cap="none" dirty="0">
                <a:solidFill>
                  <a:schemeClr val="bg2">
                    <a:lumMod val="10000"/>
                  </a:schemeClr>
                </a:solidFill>
                <a:latin typeface="Sitka Subheading" panose="02000505000000020004" pitchFamily="2" charset="0"/>
              </a:rPr>
              <a:t>LINE</a:t>
            </a:r>
            <a:r>
              <a:rPr kumimoji="0" lang="en-US" altLang="en-US" sz="1350" b="0" i="0" u="none" strike="noStrike" cap="none" normalizeH="0" baseline="0" dirty="0">
                <a:ln>
                  <a:noFill/>
                </a:ln>
                <a:solidFill>
                  <a:schemeClr val="bg2">
                    <a:lumMod val="10000"/>
                  </a:schemeClr>
                </a:solidFill>
                <a:effectLst/>
                <a:latin typeface="Sitka Subheading" panose="02000505000000020004" pitchFamily="2" charset="0"/>
              </a:rPr>
              <a:t> PLOT SHOWING THE PATTERN AMOUNTS OF VEHICLES BY YEAR AND BY JUNCTION </a:t>
            </a:r>
          </a:p>
        </p:txBody>
      </p:sp>
    </p:spTree>
    <p:extLst>
      <p:ext uri="{BB962C8B-B14F-4D97-AF65-F5344CB8AC3E}">
        <p14:creationId xmlns:p14="http://schemas.microsoft.com/office/powerpoint/2010/main" val="339633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C3305AB-B1BB-BB1C-3F3C-84B89819054A}"/>
              </a:ext>
            </a:extLst>
          </p:cNvPr>
          <p:cNvPicPr>
            <a:picLocks noGrp="1" noChangeAspect="1"/>
          </p:cNvPicPr>
          <p:nvPr>
            <p:ph idx="1"/>
          </p:nvPr>
        </p:nvPicPr>
        <p:blipFill>
          <a:blip r:embed="rId3"/>
          <a:stretch>
            <a:fillRect/>
          </a:stretch>
        </p:blipFill>
        <p:spPr>
          <a:xfrm>
            <a:off x="0" y="1390277"/>
            <a:ext cx="4713193" cy="3171906"/>
          </a:xfrm>
        </p:spPr>
      </p:pic>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
        <p:nvSpPr>
          <p:cNvPr id="5" name="Rectangle 1">
            <a:extLst>
              <a:ext uri="{FF2B5EF4-FFF2-40B4-BE49-F238E27FC236}">
                <a16:creationId xmlns:a16="http://schemas.microsoft.com/office/drawing/2014/main" id="{E22DA4C1-58C0-7A01-5BDC-DA78B9BB77CB}"/>
              </a:ext>
            </a:extLst>
          </p:cNvPr>
          <p:cNvSpPr>
            <a:spLocks noGrp="1" noChangeArrowheads="1"/>
          </p:cNvSpPr>
          <p:nvPr>
            <p:ph type="title"/>
          </p:nvPr>
        </p:nvSpPr>
        <p:spPr bwMode="auto">
          <a:xfrm>
            <a:off x="1480879" y="846909"/>
            <a:ext cx="6752168"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50" b="0" i="0" u="none" strike="noStrike" cap="none" normalizeH="0" baseline="0" dirty="0">
                <a:ln>
                  <a:noFill/>
                </a:ln>
                <a:solidFill>
                  <a:schemeClr val="bg2">
                    <a:lumMod val="10000"/>
                  </a:schemeClr>
                </a:solidFill>
                <a:effectLst/>
                <a:latin typeface="Sitka Subheading" panose="02000505000000020004" pitchFamily="2" charset="0"/>
              </a:rPr>
              <a:t>PLOTS SHOW AMOUNT OF VEHICLES BY JUNCTION, EACH JUNCTION BY DAY (24H) </a:t>
            </a:r>
          </a:p>
        </p:txBody>
      </p:sp>
      <p:pic>
        <p:nvPicPr>
          <p:cNvPr id="9" name="Picture 8">
            <a:extLst>
              <a:ext uri="{FF2B5EF4-FFF2-40B4-BE49-F238E27FC236}">
                <a16:creationId xmlns:a16="http://schemas.microsoft.com/office/drawing/2014/main" id="{90330C33-0715-F09C-02E8-C119548A49B6}"/>
              </a:ext>
            </a:extLst>
          </p:cNvPr>
          <p:cNvPicPr>
            <a:picLocks noChangeAspect="1"/>
          </p:cNvPicPr>
          <p:nvPr/>
        </p:nvPicPr>
        <p:blipFill>
          <a:blip r:embed="rId6"/>
          <a:stretch>
            <a:fillRect/>
          </a:stretch>
        </p:blipFill>
        <p:spPr>
          <a:xfrm>
            <a:off x="4807324" y="1390277"/>
            <a:ext cx="4336676" cy="3171906"/>
          </a:xfrm>
          <a:prstGeom prst="rect">
            <a:avLst/>
          </a:prstGeom>
        </p:spPr>
      </p:pic>
    </p:spTree>
    <p:extLst>
      <p:ext uri="{BB962C8B-B14F-4D97-AF65-F5344CB8AC3E}">
        <p14:creationId xmlns:p14="http://schemas.microsoft.com/office/powerpoint/2010/main" val="3859763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22081"/>
            <a:ext cx="6868741" cy="297563"/>
          </a:xfrm>
        </p:spPr>
        <p:txBody>
          <a:bodyPr>
            <a:normAutofit/>
          </a:bodyPr>
          <a:lstStyle/>
          <a:p>
            <a:pPr algn="ctr"/>
            <a:r>
              <a:rPr lang="en-US" sz="1350" dirty="0">
                <a:solidFill>
                  <a:schemeClr val="bg2">
                    <a:lumMod val="10000"/>
                  </a:schemeClr>
                </a:solidFill>
                <a:latin typeface="Sitka Subheading" panose="02000505000000020004" pitchFamily="2" charset="0"/>
              </a:rPr>
              <a:t>COMMENT ON THE ABOVE DATA ANALYSIS</a:t>
            </a:r>
          </a:p>
        </p:txBody>
      </p:sp>
      <p:sp>
        <p:nvSpPr>
          <p:cNvPr id="3" name="Content Placeholder 2"/>
          <p:cNvSpPr>
            <a:spLocks noGrp="1"/>
          </p:cNvSpPr>
          <p:nvPr>
            <p:ph idx="1"/>
          </p:nvPr>
        </p:nvSpPr>
        <p:spPr>
          <a:xfrm>
            <a:off x="1088684" y="1511798"/>
            <a:ext cx="7261939" cy="2824877"/>
          </a:xfrm>
        </p:spPr>
        <p:txBody>
          <a:bodyPr>
            <a:noAutofit/>
          </a:bodyPr>
          <a:lstStyle/>
          <a:p>
            <a:pPr algn="l">
              <a:buFont typeface="Arial" panose="020B0604020202020204" pitchFamily="34" charset="0"/>
              <a:buChar char="•"/>
            </a:pPr>
            <a:r>
              <a:rPr lang="en-US" sz="1200" b="0" i="0" dirty="0">
                <a:solidFill>
                  <a:schemeClr val="bg2">
                    <a:lumMod val="10000"/>
                  </a:schemeClr>
                </a:solidFill>
                <a:effectLst/>
                <a:latin typeface="Sitka Subheading" panose="02000505000000020004" pitchFamily="2" charset="0"/>
              </a:rPr>
              <a:t>There has been an upward trend of vehicles yearly in all four junctions with junction 1 having the highest upward trend</a:t>
            </a:r>
          </a:p>
          <a:p>
            <a:pPr algn="l">
              <a:buFont typeface="Arial" panose="020B0604020202020204" pitchFamily="34" charset="0"/>
              <a:buChar char="•"/>
            </a:pPr>
            <a:r>
              <a:rPr lang="en-US" sz="1200" b="0" i="0" dirty="0">
                <a:solidFill>
                  <a:schemeClr val="bg2">
                    <a:lumMod val="10000"/>
                  </a:schemeClr>
                </a:solidFill>
                <a:effectLst/>
                <a:latin typeface="Sitka Subheading" panose="02000505000000020004" pitchFamily="2" charset="0"/>
              </a:rPr>
              <a:t>We notice an increase in the first and third junctions around the month of June, this might be due to summer activities that happen around that time.</a:t>
            </a:r>
          </a:p>
          <a:p>
            <a:pPr algn="l">
              <a:buFont typeface="Arial" panose="020B0604020202020204" pitchFamily="34" charset="0"/>
              <a:buChar char="•"/>
            </a:pPr>
            <a:r>
              <a:rPr lang="en-US" sz="1200" b="0" i="0" dirty="0">
                <a:solidFill>
                  <a:schemeClr val="bg2">
                    <a:lumMod val="10000"/>
                  </a:schemeClr>
                </a:solidFill>
                <a:effectLst/>
                <a:latin typeface="Sitka Subheading" panose="02000505000000020004" pitchFamily="2" charset="0"/>
              </a:rPr>
              <a:t>We notice a daily increase in Vehicular movement in all the junctions except junction four which started recording data in January 2017.</a:t>
            </a:r>
          </a:p>
          <a:p>
            <a:pPr algn="l">
              <a:buFont typeface="Arial" panose="020B0604020202020204" pitchFamily="34" charset="0"/>
              <a:buChar char="•"/>
            </a:pPr>
            <a:r>
              <a:rPr lang="en-US" sz="1200" b="0" i="0" dirty="0">
                <a:solidFill>
                  <a:schemeClr val="bg2">
                    <a:lumMod val="10000"/>
                  </a:schemeClr>
                </a:solidFill>
                <a:effectLst/>
                <a:latin typeface="Sitka Subheading" panose="02000505000000020004" pitchFamily="2" charset="0"/>
              </a:rPr>
              <a:t>With the exception of junction 4, We notice the data increasing during the morning time, around 6 am, staying steady throughout the afternoon, and decreasing during the evening time around 8 pm.</a:t>
            </a:r>
          </a:p>
          <a:p>
            <a:pPr algn="l">
              <a:buFont typeface="Arial" panose="020B0604020202020204" pitchFamily="34" charset="0"/>
              <a:buChar char="•"/>
            </a:pPr>
            <a:r>
              <a:rPr lang="en-US" sz="1200" b="0" i="0" dirty="0">
                <a:solidFill>
                  <a:schemeClr val="bg2">
                    <a:lumMod val="10000"/>
                  </a:schemeClr>
                </a:solidFill>
                <a:effectLst/>
                <a:latin typeface="Sitka Subheading" panose="02000505000000020004" pitchFamily="2" charset="0"/>
              </a:rPr>
              <a:t>We also notice that we have less traffic during the weekend and steady traffic during the weekdays.</a:t>
            </a:r>
          </a:p>
          <a:p>
            <a:pPr algn="l">
              <a:buFont typeface="Arial" panose="020B0604020202020204" pitchFamily="34" charset="0"/>
              <a:buChar char="•"/>
            </a:pPr>
            <a:r>
              <a:rPr lang="en-US" sz="1200" b="0" i="0" dirty="0">
                <a:solidFill>
                  <a:schemeClr val="bg2">
                    <a:lumMod val="10000"/>
                  </a:schemeClr>
                </a:solidFill>
                <a:effectLst/>
                <a:latin typeface="Sitka Subheading" panose="02000505000000020004" pitchFamily="2" charset="0"/>
              </a:rPr>
              <a:t>Junction 4 was created to reduce the overall traffic situation on the axis which seemed to work.</a:t>
            </a:r>
          </a:p>
          <a:p>
            <a:endParaRPr lang="en-US" sz="1200" dirty="0">
              <a:solidFill>
                <a:schemeClr val="bg2">
                  <a:lumMod val="10000"/>
                </a:schemeClr>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314184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3060" y="830170"/>
            <a:ext cx="2540478" cy="454015"/>
          </a:xfrm>
        </p:spPr>
        <p:txBody>
          <a:bodyPr>
            <a:normAutofit/>
          </a:bodyPr>
          <a:lstStyle/>
          <a:p>
            <a:pPr algn="ctr"/>
            <a:r>
              <a:rPr lang="en-US" sz="1500" dirty="0">
                <a:solidFill>
                  <a:schemeClr val="bg2">
                    <a:lumMod val="10000"/>
                  </a:schemeClr>
                </a:solidFill>
                <a:latin typeface="Sitka Subheading" panose="02000505000000020004" pitchFamily="2" charset="0"/>
              </a:rPr>
              <a:t>PRESENTERS</a:t>
            </a:r>
          </a:p>
        </p:txBody>
      </p:sp>
      <p:sp>
        <p:nvSpPr>
          <p:cNvPr id="3" name="Content Placeholder 2"/>
          <p:cNvSpPr>
            <a:spLocks noGrp="1"/>
          </p:cNvSpPr>
          <p:nvPr>
            <p:ph idx="1"/>
          </p:nvPr>
        </p:nvSpPr>
        <p:spPr>
          <a:xfrm>
            <a:off x="5138478" y="744303"/>
            <a:ext cx="4509353" cy="1456943"/>
          </a:xfrm>
        </p:spPr>
        <p:txBody>
          <a:bodyPr/>
          <a:lstStyle/>
          <a:p>
            <a:pPr marL="0" indent="0" algn="ctr">
              <a:buNone/>
            </a:pPr>
            <a:r>
              <a:rPr lang="en-US" dirty="0">
                <a:solidFill>
                  <a:schemeClr val="bg2">
                    <a:lumMod val="10000"/>
                  </a:schemeClr>
                </a:solidFill>
                <a:latin typeface="Sitka Subheading" panose="02000505000000020004" pitchFamily="2" charset="0"/>
              </a:rPr>
              <a:t>OTHER ACTIVE MEMBERS</a:t>
            </a:r>
          </a:p>
          <a:p>
            <a:endParaRPr lang="en-US" dirty="0">
              <a:solidFill>
                <a:schemeClr val="bg2">
                  <a:lumMod val="10000"/>
                </a:schemeClr>
              </a:solidFill>
              <a:latin typeface="Sitka Subheading" panose="02000505000000020004" pitchFamily="2" charset="0"/>
            </a:endParaRPr>
          </a:p>
          <a:p>
            <a:endParaRPr lang="en-US" dirty="0">
              <a:solidFill>
                <a:schemeClr val="bg2">
                  <a:lumMod val="10000"/>
                </a:schemeClr>
              </a:solidFill>
              <a:latin typeface="Sitka Subheading" panose="02000505000000020004" pitchFamily="2" charset="0"/>
            </a:endParaRPr>
          </a:p>
        </p:txBody>
      </p:sp>
      <p:sp>
        <p:nvSpPr>
          <p:cNvPr id="5" name="Text Placeholder 4">
            <a:extLst>
              <a:ext uri="{FF2B5EF4-FFF2-40B4-BE49-F238E27FC236}">
                <a16:creationId xmlns:a16="http://schemas.microsoft.com/office/drawing/2014/main" id="{7FC1C07E-09A3-D9BE-6866-1F6ACEC09F2B}"/>
              </a:ext>
            </a:extLst>
          </p:cNvPr>
          <p:cNvSpPr>
            <a:spLocks noGrp="1"/>
          </p:cNvSpPr>
          <p:nvPr>
            <p:ph type="body" sz="half" idx="2"/>
          </p:nvPr>
        </p:nvSpPr>
        <p:spPr>
          <a:xfrm>
            <a:off x="1719717" y="1049776"/>
            <a:ext cx="2456260" cy="2738826"/>
          </a:xfrm>
        </p:spPr>
        <p:txBody>
          <a:bodyPr/>
          <a:lstStyle/>
          <a:p>
            <a:r>
              <a:rPr kumimoji="0" lang="en-US" sz="1500" b="0" i="0" u="none" strike="noStrike" kern="1200" cap="none" spc="0" normalizeH="0" baseline="0" noProof="0" dirty="0">
                <a:ln>
                  <a:noFill/>
                </a:ln>
                <a:solidFill>
                  <a:schemeClr val="bg2">
                    <a:lumMod val="10000"/>
                  </a:schemeClr>
                </a:solidFill>
                <a:effectLst/>
                <a:uLnTx/>
                <a:uFillTx/>
                <a:latin typeface="Sitka Subheading" panose="02000505000000020004" pitchFamily="2" charset="0"/>
              </a:rPr>
              <a:t>            </a:t>
            </a:r>
          </a:p>
          <a:p>
            <a:pPr algn="r"/>
            <a:r>
              <a:rPr lang="en-US" sz="1300" dirty="0">
                <a:solidFill>
                  <a:schemeClr val="bg2">
                    <a:lumMod val="10000"/>
                  </a:schemeClr>
                </a:solidFill>
                <a:latin typeface="Sitka Subheading" panose="02000505000000020004" pitchFamily="2" charset="0"/>
              </a:rPr>
              <a:t> </a:t>
            </a:r>
          </a:p>
          <a:p>
            <a:pPr algn="r"/>
            <a:endParaRPr lang="en-US" sz="1300" dirty="0">
              <a:solidFill>
                <a:schemeClr val="bg2">
                  <a:lumMod val="10000"/>
                </a:schemeClr>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pic>
        <p:nvPicPr>
          <p:cNvPr id="7" name="Picture 6">
            <a:extLst>
              <a:ext uri="{FF2B5EF4-FFF2-40B4-BE49-F238E27FC236}">
                <a16:creationId xmlns:a16="http://schemas.microsoft.com/office/drawing/2014/main" id="{44DB72E7-2520-85EC-980D-C4A1FCA583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5593" y="1472774"/>
            <a:ext cx="1240491" cy="1240491"/>
          </a:xfrm>
          <a:prstGeom prst="rect">
            <a:avLst/>
          </a:prstGeom>
        </p:spPr>
      </p:pic>
      <p:pic>
        <p:nvPicPr>
          <p:cNvPr id="9" name="Picture 8">
            <a:extLst>
              <a:ext uri="{FF2B5EF4-FFF2-40B4-BE49-F238E27FC236}">
                <a16:creationId xmlns:a16="http://schemas.microsoft.com/office/drawing/2014/main" id="{721BD9BC-73E2-4187-45C9-D1526A3050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1273" y="3031744"/>
            <a:ext cx="1240490" cy="1254400"/>
          </a:xfrm>
          <a:prstGeom prst="rect">
            <a:avLst/>
          </a:prstGeom>
        </p:spPr>
      </p:pic>
      <p:sp>
        <p:nvSpPr>
          <p:cNvPr id="11" name="TextBox 10">
            <a:extLst>
              <a:ext uri="{FF2B5EF4-FFF2-40B4-BE49-F238E27FC236}">
                <a16:creationId xmlns:a16="http://schemas.microsoft.com/office/drawing/2014/main" id="{FBD330B7-625F-8B37-A851-32F59FDBCDAE}"/>
              </a:ext>
            </a:extLst>
          </p:cNvPr>
          <p:cNvSpPr txBox="1"/>
          <p:nvPr/>
        </p:nvSpPr>
        <p:spPr>
          <a:xfrm>
            <a:off x="2546084" y="3567102"/>
            <a:ext cx="1240490" cy="492443"/>
          </a:xfrm>
          <a:prstGeom prst="rect">
            <a:avLst/>
          </a:prstGeom>
          <a:noFill/>
        </p:spPr>
        <p:txBody>
          <a:bodyPr wrap="square" rtlCol="0">
            <a:spAutoFit/>
          </a:bodyPr>
          <a:lstStyle/>
          <a:p>
            <a:r>
              <a:rPr lang="en-US" sz="1300" dirty="0">
                <a:solidFill>
                  <a:schemeClr val="bg2">
                    <a:lumMod val="10000"/>
                  </a:schemeClr>
                </a:solidFill>
                <a:latin typeface="Sitka Subheading" panose="02000505000000020004" pitchFamily="2" charset="0"/>
              </a:rPr>
              <a:t>Bertram Okonkwo</a:t>
            </a:r>
          </a:p>
        </p:txBody>
      </p:sp>
      <p:sp>
        <p:nvSpPr>
          <p:cNvPr id="15" name="TextBox 14">
            <a:extLst>
              <a:ext uri="{FF2B5EF4-FFF2-40B4-BE49-F238E27FC236}">
                <a16:creationId xmlns:a16="http://schemas.microsoft.com/office/drawing/2014/main" id="{7A4BAA37-5D9F-F33E-4BC6-5802C633435C}"/>
              </a:ext>
            </a:extLst>
          </p:cNvPr>
          <p:cNvSpPr txBox="1"/>
          <p:nvPr/>
        </p:nvSpPr>
        <p:spPr>
          <a:xfrm>
            <a:off x="2546084" y="1919770"/>
            <a:ext cx="879463" cy="492443"/>
          </a:xfrm>
          <a:prstGeom prst="rect">
            <a:avLst/>
          </a:prstGeom>
          <a:noFill/>
        </p:spPr>
        <p:txBody>
          <a:bodyPr wrap="square" rtlCol="0">
            <a:spAutoFit/>
          </a:bodyPr>
          <a:lstStyle/>
          <a:p>
            <a:r>
              <a:rPr lang="en-US" sz="1300" dirty="0">
                <a:solidFill>
                  <a:schemeClr val="bg2">
                    <a:lumMod val="10000"/>
                  </a:schemeClr>
                </a:solidFill>
                <a:latin typeface="Sitka Subheading" panose="02000505000000020004" pitchFamily="2" charset="0"/>
              </a:rPr>
              <a:t>Joshua</a:t>
            </a:r>
          </a:p>
          <a:p>
            <a:r>
              <a:rPr lang="en-US" sz="1300" dirty="0" err="1">
                <a:solidFill>
                  <a:schemeClr val="bg2">
                    <a:lumMod val="10000"/>
                  </a:schemeClr>
                </a:solidFill>
                <a:latin typeface="Sitka Subheading" panose="02000505000000020004" pitchFamily="2" charset="0"/>
              </a:rPr>
              <a:t>Obikunle</a:t>
            </a:r>
            <a:endParaRPr lang="en-US" sz="1300" dirty="0">
              <a:solidFill>
                <a:schemeClr val="bg2">
                  <a:lumMod val="10000"/>
                </a:schemeClr>
              </a:solidFill>
              <a:latin typeface="Sitka Subheading" panose="02000505000000020004" pitchFamily="2" charset="0"/>
            </a:endParaRPr>
          </a:p>
        </p:txBody>
      </p:sp>
      <p:graphicFrame>
        <p:nvGraphicFramePr>
          <p:cNvPr id="13" name="Content Placeholder 12">
            <a:extLst>
              <a:ext uri="{FF2B5EF4-FFF2-40B4-BE49-F238E27FC236}">
                <a16:creationId xmlns:a16="http://schemas.microsoft.com/office/drawing/2014/main" id="{48F705F8-FA88-0B33-E87B-405F6FB4B79D}"/>
              </a:ext>
            </a:extLst>
          </p:cNvPr>
          <p:cNvGraphicFramePr>
            <a:graphicFrameLocks/>
          </p:cNvGraphicFramePr>
          <p:nvPr>
            <p:extLst>
              <p:ext uri="{D42A27DB-BD31-4B8C-83A1-F6EECF244321}">
                <p14:modId xmlns:p14="http://schemas.microsoft.com/office/powerpoint/2010/main" val="1916618390"/>
              </p:ext>
            </p:extLst>
          </p:nvPr>
        </p:nvGraphicFramePr>
        <p:xfrm>
          <a:off x="5899066" y="1425136"/>
          <a:ext cx="3170974" cy="2868004"/>
        </p:xfrm>
        <a:graphic>
          <a:graphicData uri="http://schemas.openxmlformats.org/drawingml/2006/table">
            <a:tbl>
              <a:tblPr firstRow="1" firstCol="1" bandRow="1">
                <a:tableStyleId>{16D9F66E-5EB9-4882-86FB-DCBF35E3C3E4}</a:tableStyleId>
              </a:tblPr>
              <a:tblGrid>
                <a:gridCol w="1585487">
                  <a:extLst>
                    <a:ext uri="{9D8B030D-6E8A-4147-A177-3AD203B41FA5}">
                      <a16:colId xmlns:a16="http://schemas.microsoft.com/office/drawing/2014/main" val="1076418001"/>
                    </a:ext>
                  </a:extLst>
                </a:gridCol>
                <a:gridCol w="1585487">
                  <a:extLst>
                    <a:ext uri="{9D8B030D-6E8A-4147-A177-3AD203B41FA5}">
                      <a16:colId xmlns:a16="http://schemas.microsoft.com/office/drawing/2014/main" val="3614993611"/>
                    </a:ext>
                  </a:extLst>
                </a:gridCol>
              </a:tblGrid>
              <a:tr h="248890">
                <a:tc>
                  <a:txBody>
                    <a:bodyPr/>
                    <a:lstStyle/>
                    <a:p>
                      <a:pPr marL="0" marR="0">
                        <a:lnSpc>
                          <a:spcPct val="107000"/>
                        </a:lnSpc>
                        <a:spcBef>
                          <a:spcPts val="0"/>
                        </a:spcBef>
                        <a:spcAft>
                          <a:spcPts val="0"/>
                        </a:spcAft>
                      </a:pPr>
                      <a:r>
                        <a:rPr lang="en-US" sz="1300" b="0" dirty="0" err="1">
                          <a:solidFill>
                            <a:schemeClr val="tx2"/>
                          </a:solidFill>
                          <a:effectLst/>
                        </a:rPr>
                        <a:t>Gozie</a:t>
                      </a:r>
                      <a:r>
                        <a:rPr lang="en-US" sz="1300" b="0" dirty="0">
                          <a:solidFill>
                            <a:schemeClr val="tx2"/>
                          </a:solidFill>
                          <a:effectLst/>
                        </a:rPr>
                        <a:t> </a:t>
                      </a:r>
                      <a:r>
                        <a:rPr lang="en-US" sz="1300" b="0" dirty="0" err="1">
                          <a:solidFill>
                            <a:schemeClr val="tx2"/>
                          </a:solidFill>
                          <a:effectLst/>
                        </a:rPr>
                        <a:t>Ibekwe</a:t>
                      </a:r>
                      <a:r>
                        <a:rPr lang="en-US" sz="1300" b="0" dirty="0">
                          <a:solidFill>
                            <a:schemeClr val="tx2"/>
                          </a:solidFill>
                          <a:effectLst/>
                        </a:rPr>
                        <a:t> </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b="0" dirty="0">
                          <a:solidFill>
                            <a:schemeClr val="tx2"/>
                          </a:solidFill>
                          <a:effectLst/>
                        </a:rPr>
                        <a:t>Babatunde Raji</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1683633"/>
                  </a:ext>
                </a:extLst>
              </a:tr>
              <a:tr h="355907">
                <a:tc>
                  <a:txBody>
                    <a:bodyPr/>
                    <a:lstStyle/>
                    <a:p>
                      <a:pPr marL="0" marR="0">
                        <a:lnSpc>
                          <a:spcPct val="107000"/>
                        </a:lnSpc>
                        <a:spcBef>
                          <a:spcPts val="0"/>
                        </a:spcBef>
                        <a:spcAft>
                          <a:spcPts val="0"/>
                        </a:spcAft>
                      </a:pPr>
                      <a:r>
                        <a:rPr lang="en-US" sz="1300" b="0" dirty="0">
                          <a:solidFill>
                            <a:schemeClr val="tx2"/>
                          </a:solidFill>
                          <a:effectLst/>
                        </a:rPr>
                        <a:t>Pragati Thakur</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solidFill>
                            <a:schemeClr val="tx2"/>
                          </a:solidFill>
                          <a:effectLst/>
                        </a:rPr>
                        <a:t>Zainab Mohammed</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8220923"/>
                  </a:ext>
                </a:extLst>
              </a:tr>
              <a:tr h="422549">
                <a:tc>
                  <a:txBody>
                    <a:bodyPr/>
                    <a:lstStyle/>
                    <a:p>
                      <a:pPr marL="0" marR="0">
                        <a:lnSpc>
                          <a:spcPct val="107000"/>
                        </a:lnSpc>
                        <a:spcBef>
                          <a:spcPts val="0"/>
                        </a:spcBef>
                        <a:spcAft>
                          <a:spcPts val="0"/>
                        </a:spcAft>
                      </a:pPr>
                      <a:r>
                        <a:rPr lang="en-US" sz="1300" b="0" dirty="0">
                          <a:solidFill>
                            <a:schemeClr val="tx2"/>
                          </a:solidFill>
                          <a:effectLst/>
                        </a:rPr>
                        <a:t>Fidel </a:t>
                      </a:r>
                      <a:r>
                        <a:rPr lang="en-US" sz="1300" b="0" dirty="0" err="1">
                          <a:solidFill>
                            <a:schemeClr val="tx2"/>
                          </a:solidFill>
                          <a:effectLst/>
                        </a:rPr>
                        <a:t>Imasuen</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solidFill>
                            <a:schemeClr val="tx2"/>
                          </a:solidFill>
                          <a:effectLst/>
                        </a:rPr>
                        <a:t> </a:t>
                      </a:r>
                      <a:r>
                        <a:rPr lang="en-US" sz="1300" dirty="0" err="1">
                          <a:solidFill>
                            <a:schemeClr val="tx2"/>
                          </a:solidFill>
                          <a:effectLst/>
                        </a:rPr>
                        <a:t>Djardo</a:t>
                      </a:r>
                      <a:r>
                        <a:rPr lang="en-US" sz="1300" dirty="0">
                          <a:solidFill>
                            <a:schemeClr val="tx2"/>
                          </a:solidFill>
                          <a:effectLst/>
                        </a:rPr>
                        <a:t> Isaac Kweku</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390380"/>
                  </a:ext>
                </a:extLst>
              </a:tr>
              <a:tr h="422549">
                <a:tc>
                  <a:txBody>
                    <a:bodyPr/>
                    <a:lstStyle/>
                    <a:p>
                      <a:pPr marL="0" marR="0">
                        <a:lnSpc>
                          <a:spcPct val="107000"/>
                        </a:lnSpc>
                        <a:spcBef>
                          <a:spcPts val="0"/>
                        </a:spcBef>
                        <a:spcAft>
                          <a:spcPts val="0"/>
                        </a:spcAft>
                      </a:pPr>
                      <a:r>
                        <a:rPr lang="en-US" sz="1300" b="0" dirty="0" err="1">
                          <a:solidFill>
                            <a:schemeClr val="tx2"/>
                          </a:solidFill>
                          <a:effectLst/>
                        </a:rPr>
                        <a:t>Oguamanam</a:t>
                      </a:r>
                      <a:r>
                        <a:rPr lang="en-US" sz="1300" b="0" dirty="0">
                          <a:solidFill>
                            <a:schemeClr val="tx2"/>
                          </a:solidFill>
                          <a:effectLst/>
                        </a:rPr>
                        <a:t> Chinyere P.</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solidFill>
                            <a:schemeClr val="tx2"/>
                          </a:solidFill>
                          <a:effectLst/>
                        </a:rPr>
                        <a:t>Bernard Boateng</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1999071"/>
                  </a:ext>
                </a:extLst>
              </a:tr>
              <a:tr h="248890">
                <a:tc>
                  <a:txBody>
                    <a:bodyPr/>
                    <a:lstStyle/>
                    <a:p>
                      <a:pPr marL="0" marR="0">
                        <a:lnSpc>
                          <a:spcPct val="107000"/>
                        </a:lnSpc>
                        <a:spcBef>
                          <a:spcPts val="0"/>
                        </a:spcBef>
                        <a:spcAft>
                          <a:spcPts val="0"/>
                        </a:spcAft>
                      </a:pPr>
                      <a:r>
                        <a:rPr lang="en-US" sz="1300" b="0" dirty="0" err="1">
                          <a:solidFill>
                            <a:schemeClr val="tx2"/>
                          </a:solidFill>
                          <a:effectLst/>
                        </a:rPr>
                        <a:t>Subair</a:t>
                      </a:r>
                      <a:r>
                        <a:rPr lang="en-US" sz="1300" b="0" dirty="0">
                          <a:solidFill>
                            <a:schemeClr val="tx2"/>
                          </a:solidFill>
                          <a:effectLst/>
                        </a:rPr>
                        <a:t> Hussein K</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solidFill>
                            <a:schemeClr val="tx2"/>
                          </a:solidFill>
                          <a:effectLst/>
                        </a:rPr>
                        <a:t>Samuel Nnamani</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4500848"/>
                  </a:ext>
                </a:extLst>
              </a:tr>
              <a:tr h="248890">
                <a:tc>
                  <a:txBody>
                    <a:bodyPr/>
                    <a:lstStyle/>
                    <a:p>
                      <a:pPr marL="0" marR="0">
                        <a:lnSpc>
                          <a:spcPct val="107000"/>
                        </a:lnSpc>
                        <a:spcBef>
                          <a:spcPts val="0"/>
                        </a:spcBef>
                        <a:spcAft>
                          <a:spcPts val="0"/>
                        </a:spcAft>
                      </a:pPr>
                      <a:r>
                        <a:rPr lang="en-US" sz="1300" b="0" dirty="0" err="1">
                          <a:solidFill>
                            <a:schemeClr val="tx2"/>
                          </a:solidFill>
                          <a:effectLst/>
                        </a:rPr>
                        <a:t>Lakshay</a:t>
                      </a:r>
                      <a:r>
                        <a:rPr lang="en-US" sz="1300" b="0" dirty="0">
                          <a:solidFill>
                            <a:schemeClr val="tx2"/>
                          </a:solidFill>
                          <a:effectLst/>
                        </a:rPr>
                        <a:t> Arora</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err="1">
                          <a:solidFill>
                            <a:schemeClr val="tx2"/>
                          </a:solidFill>
                          <a:effectLst/>
                        </a:rPr>
                        <a:t>Bissalla</a:t>
                      </a:r>
                      <a:r>
                        <a:rPr lang="en-US" sz="1300" dirty="0">
                          <a:solidFill>
                            <a:schemeClr val="tx2"/>
                          </a:solidFill>
                          <a:effectLst/>
                        </a:rPr>
                        <a:t> Daniel</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7758045"/>
                  </a:ext>
                </a:extLst>
              </a:tr>
              <a:tr h="248890">
                <a:tc>
                  <a:txBody>
                    <a:bodyPr/>
                    <a:lstStyle/>
                    <a:p>
                      <a:pPr marL="0" marR="0">
                        <a:lnSpc>
                          <a:spcPct val="107000"/>
                        </a:lnSpc>
                        <a:spcBef>
                          <a:spcPts val="0"/>
                        </a:spcBef>
                        <a:spcAft>
                          <a:spcPts val="0"/>
                        </a:spcAft>
                      </a:pPr>
                      <a:r>
                        <a:rPr lang="en-US" sz="1300" b="0" dirty="0">
                          <a:solidFill>
                            <a:schemeClr val="tx2"/>
                          </a:solidFill>
                          <a:effectLst/>
                        </a:rPr>
                        <a:t>Zainab Mohammed</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solidFill>
                            <a:schemeClr val="tx2"/>
                          </a:solidFill>
                          <a:effectLst/>
                        </a:rPr>
                        <a:t> </a:t>
                      </a:r>
                      <a:r>
                        <a:rPr lang="en-US" sz="1300" dirty="0" err="1">
                          <a:solidFill>
                            <a:schemeClr val="tx2"/>
                          </a:solidFill>
                          <a:effectLst/>
                        </a:rPr>
                        <a:t>Emekobong</a:t>
                      </a:r>
                      <a:r>
                        <a:rPr lang="en-US" sz="1300" dirty="0">
                          <a:solidFill>
                            <a:schemeClr val="tx2"/>
                          </a:solidFill>
                          <a:effectLst/>
                        </a:rPr>
                        <a:t> Udoh</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155456"/>
                  </a:ext>
                </a:extLst>
              </a:tr>
              <a:tr h="422549">
                <a:tc>
                  <a:txBody>
                    <a:bodyPr/>
                    <a:lstStyle/>
                    <a:p>
                      <a:pPr marL="0" marR="0">
                        <a:lnSpc>
                          <a:spcPct val="107000"/>
                        </a:lnSpc>
                        <a:spcBef>
                          <a:spcPts val="0"/>
                        </a:spcBef>
                        <a:spcAft>
                          <a:spcPts val="0"/>
                        </a:spcAft>
                      </a:pPr>
                      <a:r>
                        <a:rPr lang="en-US" sz="1300" b="0" dirty="0">
                          <a:solidFill>
                            <a:schemeClr val="tx2"/>
                          </a:solidFill>
                          <a:effectLst/>
                        </a:rPr>
                        <a:t>Odion Sonny-</a:t>
                      </a:r>
                      <a:r>
                        <a:rPr lang="en-US" sz="1300" b="0" dirty="0" err="1">
                          <a:solidFill>
                            <a:schemeClr val="tx2"/>
                          </a:solidFill>
                          <a:effectLst/>
                        </a:rPr>
                        <a:t>Egbeahie</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solidFill>
                            <a:schemeClr val="tx2"/>
                          </a:solidFill>
                          <a:effectLst/>
                        </a:rPr>
                        <a:t>Omotayo </a:t>
                      </a:r>
                      <a:r>
                        <a:rPr lang="en-US" sz="1300" dirty="0" err="1">
                          <a:solidFill>
                            <a:schemeClr val="tx2"/>
                          </a:solidFill>
                          <a:effectLst/>
                        </a:rPr>
                        <a:t>Waheed</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1859967"/>
                  </a:ext>
                </a:extLst>
              </a:tr>
              <a:tr h="248890">
                <a:tc>
                  <a:txBody>
                    <a:bodyPr/>
                    <a:lstStyle/>
                    <a:p>
                      <a:pPr marL="0" marR="0">
                        <a:lnSpc>
                          <a:spcPct val="107000"/>
                        </a:lnSpc>
                        <a:spcBef>
                          <a:spcPts val="0"/>
                        </a:spcBef>
                        <a:spcAft>
                          <a:spcPts val="0"/>
                        </a:spcAft>
                      </a:pPr>
                      <a:r>
                        <a:rPr lang="en-US" sz="1300" b="0" dirty="0">
                          <a:solidFill>
                            <a:schemeClr val="tx2"/>
                          </a:solidFill>
                          <a:effectLst/>
                        </a:rPr>
                        <a:t>Kevin </a:t>
                      </a:r>
                      <a:r>
                        <a:rPr lang="en-US" sz="1300" b="0" dirty="0" err="1">
                          <a:solidFill>
                            <a:schemeClr val="tx2"/>
                          </a:solidFill>
                          <a:effectLst/>
                        </a:rPr>
                        <a:t>Outta</a:t>
                      </a:r>
                      <a:endParaRPr lang="en-US" sz="11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solidFill>
                            <a:schemeClr val="tx2"/>
                          </a:solidFill>
                          <a:effectLst/>
                        </a:rPr>
                        <a:t> </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5122622"/>
                  </a:ext>
                </a:extLst>
              </a:tr>
            </a:tbl>
          </a:graphicData>
        </a:graphic>
      </p:graphicFrame>
      <p:sp>
        <p:nvSpPr>
          <p:cNvPr id="17" name="TextBox 16">
            <a:extLst>
              <a:ext uri="{FF2B5EF4-FFF2-40B4-BE49-F238E27FC236}">
                <a16:creationId xmlns:a16="http://schemas.microsoft.com/office/drawing/2014/main" id="{E3AAAB0A-882C-3BBE-F8EA-1F90E572CB3A}"/>
              </a:ext>
            </a:extLst>
          </p:cNvPr>
          <p:cNvSpPr txBox="1"/>
          <p:nvPr/>
        </p:nvSpPr>
        <p:spPr>
          <a:xfrm>
            <a:off x="4106313" y="1025054"/>
            <a:ext cx="931373" cy="323165"/>
          </a:xfrm>
          <a:prstGeom prst="rect">
            <a:avLst/>
          </a:prstGeom>
          <a:noFill/>
        </p:spPr>
        <p:txBody>
          <a:bodyPr wrap="square" rtlCol="0">
            <a:spAutoFit/>
          </a:bodyPr>
          <a:lstStyle/>
          <a:p>
            <a:r>
              <a:rPr lang="en-US" sz="1500" dirty="0">
                <a:solidFill>
                  <a:schemeClr val="tx2"/>
                </a:solidFill>
                <a:latin typeface="Sitka Subheading" panose="02000505000000020004" pitchFamily="2" charset="0"/>
              </a:rPr>
              <a:t>LEADS</a:t>
            </a:r>
          </a:p>
        </p:txBody>
      </p:sp>
      <p:graphicFrame>
        <p:nvGraphicFramePr>
          <p:cNvPr id="20" name="Table 19">
            <a:extLst>
              <a:ext uri="{FF2B5EF4-FFF2-40B4-BE49-F238E27FC236}">
                <a16:creationId xmlns:a16="http://schemas.microsoft.com/office/drawing/2014/main" id="{6E11DB04-69F6-7315-72C8-60D78FB3EFE9}"/>
              </a:ext>
            </a:extLst>
          </p:cNvPr>
          <p:cNvGraphicFramePr>
            <a:graphicFrameLocks noGrp="1"/>
          </p:cNvGraphicFramePr>
          <p:nvPr>
            <p:extLst>
              <p:ext uri="{D42A27DB-BD31-4B8C-83A1-F6EECF244321}">
                <p14:modId xmlns:p14="http://schemas.microsoft.com/office/powerpoint/2010/main" val="1187785328"/>
              </p:ext>
            </p:extLst>
          </p:nvPr>
        </p:nvGraphicFramePr>
        <p:xfrm>
          <a:off x="3483758" y="1417098"/>
          <a:ext cx="2224565" cy="1652462"/>
        </p:xfrm>
        <a:graphic>
          <a:graphicData uri="http://schemas.openxmlformats.org/drawingml/2006/table">
            <a:tbl>
              <a:tblPr firstRow="1" firstCol="1" bandRow="1">
                <a:tableStyleId>{16D9F66E-5EB9-4882-86FB-DCBF35E3C3E4}</a:tableStyleId>
              </a:tblPr>
              <a:tblGrid>
                <a:gridCol w="2224565">
                  <a:extLst>
                    <a:ext uri="{9D8B030D-6E8A-4147-A177-3AD203B41FA5}">
                      <a16:colId xmlns:a16="http://schemas.microsoft.com/office/drawing/2014/main" val="4132187856"/>
                    </a:ext>
                  </a:extLst>
                </a:gridCol>
              </a:tblGrid>
              <a:tr h="391916">
                <a:tc>
                  <a:txBody>
                    <a:bodyPr/>
                    <a:lstStyle/>
                    <a:p>
                      <a:pPr marL="0" marR="0">
                        <a:lnSpc>
                          <a:spcPct val="107000"/>
                        </a:lnSpc>
                        <a:spcBef>
                          <a:spcPts val="0"/>
                        </a:spcBef>
                        <a:spcAft>
                          <a:spcPts val="0"/>
                        </a:spcAft>
                      </a:pPr>
                      <a:r>
                        <a:rPr lang="en-US" sz="1300" b="0" dirty="0" err="1">
                          <a:solidFill>
                            <a:schemeClr val="tx2"/>
                          </a:solidFill>
                          <a:effectLst/>
                          <a:latin typeface="Sitka Subheading" panose="02000505000000020004" pitchFamily="2" charset="0"/>
                        </a:rPr>
                        <a:t>Chisom</a:t>
                      </a:r>
                      <a:r>
                        <a:rPr lang="en-US" sz="1300" b="0" dirty="0">
                          <a:solidFill>
                            <a:schemeClr val="tx2"/>
                          </a:solidFill>
                          <a:effectLst/>
                          <a:latin typeface="Sitka Subheading" panose="02000505000000020004" pitchFamily="2" charset="0"/>
                        </a:rPr>
                        <a:t> Promise - Team Lead</a:t>
                      </a:r>
                      <a:endParaRPr lang="en-US" sz="1100" b="0" dirty="0">
                        <a:solidFill>
                          <a:schemeClr val="tx2"/>
                        </a:solidFill>
                        <a:effectLst/>
                        <a:latin typeface="Sitka Subheading" panose="02000505000000020004" pitchFamily="2" charset="0"/>
                      </a:endParaRPr>
                    </a:p>
                    <a:p>
                      <a:pPr marL="0" marR="0">
                        <a:lnSpc>
                          <a:spcPct val="107000"/>
                        </a:lnSpc>
                        <a:spcBef>
                          <a:spcPts val="0"/>
                        </a:spcBef>
                        <a:spcAft>
                          <a:spcPts val="0"/>
                        </a:spcAft>
                      </a:pPr>
                      <a:r>
                        <a:rPr lang="en-US" sz="1300" b="0" dirty="0">
                          <a:solidFill>
                            <a:schemeClr val="tx2"/>
                          </a:solidFill>
                          <a:effectLst/>
                          <a:latin typeface="Sitka Subheading" panose="02000505000000020004" pitchFamily="2" charset="0"/>
                        </a:rPr>
                        <a:t> </a:t>
                      </a:r>
                      <a:endParaRPr lang="en-US" sz="1100" b="0" dirty="0">
                        <a:solidFill>
                          <a:schemeClr val="tx2"/>
                        </a:solidFill>
                        <a:effectLst/>
                        <a:latin typeface="Sitka Subheading" panose="02000505000000020004"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9621708"/>
                  </a:ext>
                </a:extLst>
              </a:tr>
              <a:tr h="391916">
                <a:tc>
                  <a:txBody>
                    <a:bodyPr/>
                    <a:lstStyle/>
                    <a:p>
                      <a:pPr marL="0" marR="0">
                        <a:lnSpc>
                          <a:spcPct val="107000"/>
                        </a:lnSpc>
                        <a:spcBef>
                          <a:spcPts val="0"/>
                        </a:spcBef>
                        <a:spcAft>
                          <a:spcPts val="0"/>
                        </a:spcAft>
                      </a:pPr>
                      <a:r>
                        <a:rPr lang="en-US" sz="1300" b="0" dirty="0">
                          <a:solidFill>
                            <a:schemeClr val="tx2"/>
                          </a:solidFill>
                          <a:effectLst/>
                          <a:latin typeface="Sitka Subheading" panose="02000505000000020004" pitchFamily="2" charset="0"/>
                        </a:rPr>
                        <a:t>Pearse Jim - </a:t>
                      </a:r>
                      <a:r>
                        <a:rPr lang="en-US" sz="1300" b="0" dirty="0" err="1">
                          <a:solidFill>
                            <a:schemeClr val="tx2"/>
                          </a:solidFill>
                          <a:effectLst/>
                          <a:latin typeface="Sitka Subheading" panose="02000505000000020004" pitchFamily="2" charset="0"/>
                        </a:rPr>
                        <a:t>Ass.Team</a:t>
                      </a:r>
                      <a:r>
                        <a:rPr lang="en-US" sz="1300" b="0" dirty="0">
                          <a:solidFill>
                            <a:schemeClr val="tx2"/>
                          </a:solidFill>
                          <a:effectLst/>
                          <a:latin typeface="Sitka Subheading" panose="02000505000000020004" pitchFamily="2" charset="0"/>
                        </a:rPr>
                        <a:t> Lead</a:t>
                      </a:r>
                      <a:endParaRPr lang="en-US" sz="1100" b="0" dirty="0">
                        <a:solidFill>
                          <a:schemeClr val="tx2"/>
                        </a:solidFill>
                        <a:effectLst/>
                        <a:latin typeface="Sitka Subheading" panose="02000505000000020004" pitchFamily="2" charset="0"/>
                      </a:endParaRPr>
                    </a:p>
                    <a:p>
                      <a:pPr marL="0" marR="0">
                        <a:lnSpc>
                          <a:spcPct val="107000"/>
                        </a:lnSpc>
                        <a:spcBef>
                          <a:spcPts val="0"/>
                        </a:spcBef>
                        <a:spcAft>
                          <a:spcPts val="0"/>
                        </a:spcAft>
                      </a:pPr>
                      <a:r>
                        <a:rPr lang="en-US" sz="1300" b="0" dirty="0">
                          <a:solidFill>
                            <a:schemeClr val="tx2"/>
                          </a:solidFill>
                          <a:effectLst/>
                          <a:latin typeface="Sitka Subheading" panose="02000505000000020004" pitchFamily="2" charset="0"/>
                        </a:rPr>
                        <a:t> </a:t>
                      </a:r>
                      <a:endParaRPr lang="en-US" sz="1100" b="0" dirty="0">
                        <a:solidFill>
                          <a:schemeClr val="tx2"/>
                        </a:solidFill>
                        <a:effectLst/>
                        <a:latin typeface="Sitka Subheading" panose="02000505000000020004"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1522258"/>
                  </a:ext>
                </a:extLst>
              </a:tr>
              <a:tr h="592747">
                <a:tc>
                  <a:txBody>
                    <a:bodyPr/>
                    <a:lstStyle/>
                    <a:p>
                      <a:pPr marL="0" marR="0">
                        <a:lnSpc>
                          <a:spcPct val="107000"/>
                        </a:lnSpc>
                        <a:spcBef>
                          <a:spcPts val="0"/>
                        </a:spcBef>
                        <a:spcAft>
                          <a:spcPts val="0"/>
                        </a:spcAft>
                      </a:pPr>
                      <a:r>
                        <a:rPr lang="en-US" sz="1300" b="0" dirty="0">
                          <a:solidFill>
                            <a:schemeClr val="tx2"/>
                          </a:solidFill>
                          <a:effectLst/>
                          <a:latin typeface="Sitka Subheading" panose="02000505000000020004" pitchFamily="2" charset="0"/>
                        </a:rPr>
                        <a:t>Victoria Udoh - Query Analyst</a:t>
                      </a:r>
                      <a:endParaRPr lang="en-US" sz="1100" b="0" dirty="0">
                        <a:solidFill>
                          <a:schemeClr val="tx2"/>
                        </a:solidFill>
                        <a:effectLst/>
                        <a:latin typeface="Sitka Subheading" panose="02000505000000020004" pitchFamily="2" charset="0"/>
                      </a:endParaRPr>
                    </a:p>
                    <a:p>
                      <a:pPr marL="0" marR="0">
                        <a:lnSpc>
                          <a:spcPct val="107000"/>
                        </a:lnSpc>
                        <a:spcBef>
                          <a:spcPts val="0"/>
                        </a:spcBef>
                        <a:spcAft>
                          <a:spcPts val="0"/>
                        </a:spcAft>
                      </a:pPr>
                      <a:r>
                        <a:rPr lang="en-US" sz="1300" b="0" dirty="0">
                          <a:solidFill>
                            <a:schemeClr val="tx2"/>
                          </a:solidFill>
                          <a:effectLst/>
                          <a:latin typeface="Sitka Subheading" panose="02000505000000020004" pitchFamily="2" charset="0"/>
                        </a:rPr>
                        <a:t> </a:t>
                      </a:r>
                      <a:endParaRPr lang="en-US" sz="1100" b="0" dirty="0">
                        <a:solidFill>
                          <a:schemeClr val="tx2"/>
                        </a:solidFill>
                        <a:effectLst/>
                        <a:latin typeface="Sitka Subheading" panose="02000505000000020004"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7870835"/>
                  </a:ext>
                </a:extLst>
              </a:tr>
            </a:tbl>
          </a:graphicData>
        </a:graphic>
      </p:graphicFrame>
      <p:sp>
        <p:nvSpPr>
          <p:cNvPr id="21" name="Rectangle 3">
            <a:extLst>
              <a:ext uri="{FF2B5EF4-FFF2-40B4-BE49-F238E27FC236}">
                <a16:creationId xmlns:a16="http://schemas.microsoft.com/office/drawing/2014/main" id="{956E932F-1937-93A3-45E9-8ECEF6A222C8}"/>
              </a:ext>
            </a:extLst>
          </p:cNvPr>
          <p:cNvSpPr>
            <a:spLocks noChangeArrowheads="1"/>
          </p:cNvSpPr>
          <p:nvPr/>
        </p:nvSpPr>
        <p:spPr bwMode="auto">
          <a:xfrm>
            <a:off x="4212785" y="1775364"/>
            <a:ext cx="8499739" cy="433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025477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26994"/>
            <a:ext cx="6868741" cy="563322"/>
          </a:xfrm>
        </p:spPr>
        <p:txBody>
          <a:bodyPr>
            <a:normAutofit/>
          </a:bodyPr>
          <a:lstStyle/>
          <a:p>
            <a:pPr algn="ctr"/>
            <a:r>
              <a:rPr lang="en-US" sz="1350" dirty="0">
                <a:solidFill>
                  <a:schemeClr val="bg2">
                    <a:lumMod val="10000"/>
                  </a:schemeClr>
                </a:solidFill>
                <a:latin typeface="Sitka Subheading" panose="02000505000000020004" pitchFamily="2" charset="0"/>
              </a:rPr>
              <a:t>TRAFFIC PREDICTION MODEL</a:t>
            </a:r>
            <a:endParaRPr lang="en-US" sz="1350" dirty="0">
              <a:solidFill>
                <a:schemeClr val="tx2"/>
              </a:solidFill>
              <a:latin typeface="Sitka Subheading" panose="02000505000000020004" pitchFamily="2" charset="0"/>
            </a:endParaRPr>
          </a:p>
        </p:txBody>
      </p:sp>
      <p:sp>
        <p:nvSpPr>
          <p:cNvPr id="3" name="Content Placeholder 2"/>
          <p:cNvSpPr>
            <a:spLocks noGrp="1"/>
          </p:cNvSpPr>
          <p:nvPr>
            <p:ph idx="1"/>
          </p:nvPr>
        </p:nvSpPr>
        <p:spPr/>
        <p:txBody>
          <a:bodyPr>
            <a:normAutofit fontScale="92500"/>
          </a:bodyPr>
          <a:lstStyle/>
          <a:p>
            <a:pPr algn="l"/>
            <a:r>
              <a:rPr lang="en-US" i="0" dirty="0">
                <a:solidFill>
                  <a:schemeClr val="tx2"/>
                </a:solidFill>
                <a:effectLst/>
                <a:latin typeface="Sitka Subheading" panose="02000505000000020004" pitchFamily="2" charset="0"/>
              </a:rPr>
              <a:t>Creating New Features by Target Encoding Some Features and Extracting from </a:t>
            </a:r>
            <a:r>
              <a:rPr lang="en-US" i="0" dirty="0" err="1">
                <a:solidFill>
                  <a:schemeClr val="tx2"/>
                </a:solidFill>
                <a:effectLst/>
                <a:latin typeface="Sitka Subheading" panose="02000505000000020004" pitchFamily="2" charset="0"/>
              </a:rPr>
              <a:t>DateTime</a:t>
            </a:r>
            <a:r>
              <a:rPr lang="en-US" i="0" dirty="0">
                <a:solidFill>
                  <a:schemeClr val="tx2"/>
                </a:solidFill>
                <a:effectLst/>
                <a:latin typeface="Sitka Subheading" panose="02000505000000020004" pitchFamily="2" charset="0"/>
              </a:rPr>
              <a:t>.</a:t>
            </a:r>
          </a:p>
          <a:p>
            <a:pPr lvl="1"/>
            <a:r>
              <a:rPr lang="en-US" b="0" i="0" dirty="0">
                <a:solidFill>
                  <a:schemeClr val="tx2"/>
                </a:solidFill>
                <a:effectLst/>
                <a:latin typeface="Sitka Subheading" panose="02000505000000020004" pitchFamily="2" charset="0"/>
              </a:rPr>
              <a:t>First, new features like Day of the week, Day of Month, Quarter, Month, and Time were extracted from the </a:t>
            </a:r>
            <a:r>
              <a:rPr lang="en-US" b="0" i="0" dirty="0" err="1">
                <a:solidFill>
                  <a:schemeClr val="tx2"/>
                </a:solidFill>
                <a:effectLst/>
                <a:latin typeface="Sitka Subheading" panose="02000505000000020004" pitchFamily="2" charset="0"/>
              </a:rPr>
              <a:t>DateTime</a:t>
            </a:r>
            <a:r>
              <a:rPr lang="en-US" b="0" i="0" dirty="0">
                <a:solidFill>
                  <a:schemeClr val="tx2"/>
                </a:solidFill>
                <a:effectLst/>
                <a:latin typeface="Sitka Subheading" panose="02000505000000020004" pitchFamily="2" charset="0"/>
              </a:rPr>
              <a:t> column, and then target Encoding was used to create new features with aggregates: Std, Max, Min, Mean and Median.</a:t>
            </a:r>
          </a:p>
          <a:p>
            <a:pPr algn="l"/>
            <a:r>
              <a:rPr lang="en-US" i="0" dirty="0" err="1">
                <a:solidFill>
                  <a:schemeClr val="tx2"/>
                </a:solidFill>
                <a:effectLst/>
                <a:latin typeface="Sitka Subheading" panose="02000505000000020004" pitchFamily="2" charset="0"/>
              </a:rPr>
              <a:t>Seperating</a:t>
            </a:r>
            <a:r>
              <a:rPr lang="en-US" i="0" dirty="0">
                <a:solidFill>
                  <a:schemeClr val="tx2"/>
                </a:solidFill>
                <a:effectLst/>
                <a:latin typeface="Sitka Subheading" panose="02000505000000020004" pitchFamily="2" charset="0"/>
              </a:rPr>
              <a:t> the dataset based on junctions.</a:t>
            </a:r>
          </a:p>
          <a:p>
            <a:pPr lvl="1"/>
            <a:r>
              <a:rPr lang="en-US" b="0" i="0" dirty="0">
                <a:solidFill>
                  <a:schemeClr val="tx2"/>
                </a:solidFill>
                <a:effectLst/>
                <a:latin typeface="Sitka Subheading" panose="02000505000000020004" pitchFamily="2" charset="0"/>
              </a:rPr>
              <a:t>We created 4 datasets from the original dataset, one for each junction, and then dropped the ID and Junction column. This is done because we are building 4 models, one for each junction. Based on our dataset, the data for each hour was provided for all the junctions hence we had more than one observation for one particular time.</a:t>
            </a: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3000550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26994"/>
            <a:ext cx="6868741" cy="563322"/>
          </a:xfrm>
        </p:spPr>
        <p:txBody>
          <a:bodyPr>
            <a:normAutofit/>
          </a:bodyPr>
          <a:lstStyle/>
          <a:p>
            <a:pPr algn="ctr"/>
            <a:r>
              <a:rPr lang="en-US" sz="1350" dirty="0">
                <a:solidFill>
                  <a:schemeClr val="bg2">
                    <a:lumMod val="10000"/>
                  </a:schemeClr>
                </a:solidFill>
                <a:latin typeface="Sitka Subheading" panose="02000505000000020004" pitchFamily="2" charset="0"/>
              </a:rPr>
              <a:t>TRAFFIC PREDICTION MODEL CONT. </a:t>
            </a:r>
            <a:endParaRPr lang="en-US" sz="1350" dirty="0">
              <a:solidFill>
                <a:schemeClr val="tx2"/>
              </a:solidFill>
              <a:latin typeface="Sitka Subheading" panose="02000505000000020004" pitchFamily="2" charset="0"/>
            </a:endParaRPr>
          </a:p>
        </p:txBody>
      </p:sp>
      <p:sp>
        <p:nvSpPr>
          <p:cNvPr id="3" name="Content Placeholder 2"/>
          <p:cNvSpPr>
            <a:spLocks noGrp="1"/>
          </p:cNvSpPr>
          <p:nvPr>
            <p:ph idx="1"/>
          </p:nvPr>
        </p:nvSpPr>
        <p:spPr/>
        <p:txBody>
          <a:bodyPr>
            <a:normAutofit lnSpcReduction="10000"/>
          </a:bodyPr>
          <a:lstStyle/>
          <a:p>
            <a:pPr algn="l"/>
            <a:r>
              <a:rPr lang="en-US" i="0" dirty="0">
                <a:solidFill>
                  <a:schemeClr val="tx2"/>
                </a:solidFill>
                <a:effectLst/>
                <a:latin typeface="Sitka Subheading" panose="02000505000000020004" pitchFamily="2" charset="0"/>
              </a:rPr>
              <a:t>Building Baseline Models for each junction to check their performance and choose the best-performing one</a:t>
            </a:r>
          </a:p>
          <a:p>
            <a:pPr lvl="1"/>
            <a:r>
              <a:rPr lang="en-US" b="0" i="0" dirty="0">
                <a:solidFill>
                  <a:schemeClr val="tx2"/>
                </a:solidFill>
                <a:effectLst/>
                <a:latin typeface="Sitka Subheading" panose="02000505000000020004" pitchFamily="2" charset="0"/>
              </a:rPr>
              <a:t>A Baseline Model was built and the Root Mean Square Error(RMSE) and Mean Absolute Percentage Error (MAPE) were used as evaluation metrics to choose the best-performing models. The lower the value of the RMSE and MAPE, the better performing the model was. For Junction 2,3 and 4, the best-performing baseline model was LGBM</a:t>
            </a:r>
          </a:p>
          <a:p>
            <a:pPr lvl="1"/>
            <a:r>
              <a:rPr lang="en-US" dirty="0">
                <a:solidFill>
                  <a:schemeClr val="tx2"/>
                </a:solidFill>
                <a:latin typeface="Sitka Subheading" panose="02000505000000020004" pitchFamily="2" charset="0"/>
              </a:rPr>
              <a:t>F</a:t>
            </a:r>
            <a:r>
              <a:rPr lang="en-US" b="0" i="0" dirty="0">
                <a:solidFill>
                  <a:schemeClr val="tx2"/>
                </a:solidFill>
                <a:effectLst/>
                <a:latin typeface="Sitka Subheading" panose="02000505000000020004" pitchFamily="2" charset="0"/>
              </a:rPr>
              <a:t>or Junction 1, the best-performing baseline model was </a:t>
            </a:r>
            <a:r>
              <a:rPr lang="en-US" b="0" i="0" dirty="0" err="1">
                <a:solidFill>
                  <a:schemeClr val="tx2"/>
                </a:solidFill>
                <a:effectLst/>
                <a:latin typeface="Sitka Subheading" panose="02000505000000020004" pitchFamily="2" charset="0"/>
              </a:rPr>
              <a:t>RandomForest</a:t>
            </a:r>
            <a:r>
              <a:rPr lang="en-US" b="0" i="0" dirty="0">
                <a:solidFill>
                  <a:schemeClr val="tx2"/>
                </a:solidFill>
                <a:effectLst/>
                <a:latin typeface="Sitka Subheading" panose="02000505000000020004" pitchFamily="2" charset="0"/>
              </a:rPr>
              <a:t>, followed closely by LGBM, but ultimately we chose LGBM for a particular reason</a:t>
            </a:r>
            <a:r>
              <a:rPr lang="en-US" dirty="0">
                <a:solidFill>
                  <a:schemeClr val="tx2"/>
                </a:solidFill>
                <a:latin typeface="Sitka Subheading" panose="02000505000000020004" pitchFamily="2" charset="0"/>
              </a:rPr>
              <a:t> which is after model evaluation and tuning, the LGBM model performed better.</a:t>
            </a:r>
            <a:endParaRPr lang="en-US" b="0" i="0" dirty="0">
              <a:solidFill>
                <a:schemeClr val="tx2"/>
              </a:solidFill>
              <a:effectLst/>
              <a:latin typeface="Sitka Subheading" panose="02000505000000020004" pitchFamily="2" charset="0"/>
            </a:endParaRPr>
          </a:p>
          <a:p>
            <a:endParaRPr lang="en-US" dirty="0">
              <a:solidFill>
                <a:schemeClr val="tx2"/>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18168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26994"/>
            <a:ext cx="6868741" cy="563322"/>
          </a:xfrm>
        </p:spPr>
        <p:txBody>
          <a:bodyPr>
            <a:normAutofit/>
          </a:bodyPr>
          <a:lstStyle/>
          <a:p>
            <a:pPr algn="ctr"/>
            <a:r>
              <a:rPr lang="en-US" sz="1350" dirty="0">
                <a:solidFill>
                  <a:schemeClr val="bg2">
                    <a:lumMod val="10000"/>
                  </a:schemeClr>
                </a:solidFill>
                <a:latin typeface="Sitka Subheading" panose="02000505000000020004" pitchFamily="2" charset="0"/>
              </a:rPr>
              <a:t>TRAFFIC PREDICTION MODEL CONT.</a:t>
            </a:r>
            <a:br>
              <a:rPr lang="en-US" sz="1350" dirty="0">
                <a:solidFill>
                  <a:schemeClr val="bg2">
                    <a:lumMod val="10000"/>
                  </a:schemeClr>
                </a:solidFill>
                <a:latin typeface="Sitka Subheading" panose="02000505000000020004" pitchFamily="2" charset="0"/>
              </a:rPr>
            </a:br>
            <a:endParaRPr lang="en-US" sz="1350" dirty="0">
              <a:solidFill>
                <a:schemeClr val="tx2"/>
              </a:solidFill>
              <a:latin typeface="Sitka Subheading" panose="02000505000000020004" pitchFamily="2" charset="0"/>
            </a:endParaRPr>
          </a:p>
        </p:txBody>
      </p:sp>
      <p:pic>
        <p:nvPicPr>
          <p:cNvPr id="6" name="Content Placeholder 5">
            <a:extLst>
              <a:ext uri="{FF2B5EF4-FFF2-40B4-BE49-F238E27FC236}">
                <a16:creationId xmlns:a16="http://schemas.microsoft.com/office/drawing/2014/main" id="{BE11EAB2-8838-266D-D078-7016255FA825}"/>
              </a:ext>
            </a:extLst>
          </p:cNvPr>
          <p:cNvPicPr>
            <a:picLocks noGrp="1" noChangeAspect="1"/>
          </p:cNvPicPr>
          <p:nvPr>
            <p:ph idx="1"/>
          </p:nvPr>
        </p:nvPicPr>
        <p:blipFill>
          <a:blip r:embed="rId3"/>
          <a:stretch>
            <a:fillRect/>
          </a:stretch>
        </p:blipFill>
        <p:spPr>
          <a:xfrm>
            <a:off x="4783187" y="1497918"/>
            <a:ext cx="4360813" cy="2267284"/>
          </a:xfrm>
        </p:spPr>
      </p:pic>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pic>
        <p:nvPicPr>
          <p:cNvPr id="8" name="Picture 7">
            <a:extLst>
              <a:ext uri="{FF2B5EF4-FFF2-40B4-BE49-F238E27FC236}">
                <a16:creationId xmlns:a16="http://schemas.microsoft.com/office/drawing/2014/main" id="{92D7E13B-7E32-5633-7EA1-0EF9CABC97C4}"/>
              </a:ext>
            </a:extLst>
          </p:cNvPr>
          <p:cNvPicPr>
            <a:picLocks noChangeAspect="1"/>
          </p:cNvPicPr>
          <p:nvPr/>
        </p:nvPicPr>
        <p:blipFill>
          <a:blip r:embed="rId6"/>
          <a:stretch>
            <a:fillRect/>
          </a:stretch>
        </p:blipFill>
        <p:spPr>
          <a:xfrm>
            <a:off x="162951" y="1479393"/>
            <a:ext cx="4244928" cy="2280299"/>
          </a:xfrm>
          <a:prstGeom prst="rect">
            <a:avLst/>
          </a:prstGeom>
        </p:spPr>
      </p:pic>
    </p:spTree>
    <p:extLst>
      <p:ext uri="{BB962C8B-B14F-4D97-AF65-F5344CB8AC3E}">
        <p14:creationId xmlns:p14="http://schemas.microsoft.com/office/powerpoint/2010/main" val="550678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26994"/>
            <a:ext cx="6868741" cy="563322"/>
          </a:xfrm>
        </p:spPr>
        <p:txBody>
          <a:bodyPr>
            <a:normAutofit/>
          </a:bodyPr>
          <a:lstStyle/>
          <a:p>
            <a:pPr algn="ctr"/>
            <a:r>
              <a:rPr lang="en-US" sz="1350" dirty="0">
                <a:solidFill>
                  <a:schemeClr val="bg2">
                    <a:lumMod val="10000"/>
                  </a:schemeClr>
                </a:solidFill>
                <a:latin typeface="Sitka Subheading" panose="02000505000000020004" pitchFamily="2" charset="0"/>
              </a:rPr>
              <a:t>TRAFFIC PREDICTION MODEL CONT.</a:t>
            </a:r>
            <a:endParaRPr lang="en-US" sz="1350" dirty="0">
              <a:solidFill>
                <a:schemeClr val="tx2"/>
              </a:solidFill>
              <a:latin typeface="Sitka Subheading" panose="02000505000000020004" pitchFamily="2" charset="0"/>
            </a:endParaRPr>
          </a:p>
        </p:txBody>
      </p:sp>
      <p:pic>
        <p:nvPicPr>
          <p:cNvPr id="6" name="Content Placeholder 5">
            <a:extLst>
              <a:ext uri="{FF2B5EF4-FFF2-40B4-BE49-F238E27FC236}">
                <a16:creationId xmlns:a16="http://schemas.microsoft.com/office/drawing/2014/main" id="{71B4034C-CB73-0496-D381-50ADCCDBC032}"/>
              </a:ext>
            </a:extLst>
          </p:cNvPr>
          <p:cNvPicPr>
            <a:picLocks noGrp="1" noChangeAspect="1"/>
          </p:cNvPicPr>
          <p:nvPr>
            <p:ph idx="1"/>
          </p:nvPr>
        </p:nvPicPr>
        <p:blipFill>
          <a:blip r:embed="rId3"/>
          <a:stretch>
            <a:fillRect/>
          </a:stretch>
        </p:blipFill>
        <p:spPr>
          <a:xfrm>
            <a:off x="292580" y="1633415"/>
            <a:ext cx="4279420" cy="2326745"/>
          </a:xfrm>
        </p:spPr>
      </p:pic>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pic>
        <p:nvPicPr>
          <p:cNvPr id="8" name="Picture 7">
            <a:extLst>
              <a:ext uri="{FF2B5EF4-FFF2-40B4-BE49-F238E27FC236}">
                <a16:creationId xmlns:a16="http://schemas.microsoft.com/office/drawing/2014/main" id="{524CED3E-DF83-E9CD-0C52-E84C6DFBFFDA}"/>
              </a:ext>
            </a:extLst>
          </p:cNvPr>
          <p:cNvPicPr>
            <a:picLocks noChangeAspect="1"/>
          </p:cNvPicPr>
          <p:nvPr/>
        </p:nvPicPr>
        <p:blipFill>
          <a:blip r:embed="rId6"/>
          <a:stretch>
            <a:fillRect/>
          </a:stretch>
        </p:blipFill>
        <p:spPr>
          <a:xfrm>
            <a:off x="4959339" y="1633414"/>
            <a:ext cx="3715209" cy="2326745"/>
          </a:xfrm>
          <a:prstGeom prst="rect">
            <a:avLst/>
          </a:prstGeom>
        </p:spPr>
      </p:pic>
    </p:spTree>
    <p:extLst>
      <p:ext uri="{BB962C8B-B14F-4D97-AF65-F5344CB8AC3E}">
        <p14:creationId xmlns:p14="http://schemas.microsoft.com/office/powerpoint/2010/main" val="411650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400" y="874964"/>
            <a:ext cx="6868741" cy="786926"/>
          </a:xfrm>
        </p:spPr>
        <p:txBody>
          <a:bodyPr>
            <a:normAutofit/>
          </a:bodyPr>
          <a:lstStyle/>
          <a:p>
            <a:pPr algn="ctr"/>
            <a:r>
              <a:rPr lang="en-US" sz="1350" dirty="0">
                <a:solidFill>
                  <a:schemeClr val="bg2">
                    <a:lumMod val="10000"/>
                  </a:schemeClr>
                </a:solidFill>
                <a:latin typeface="Sitka Subheading" panose="02000505000000020004" pitchFamily="2" charset="0"/>
              </a:rPr>
              <a:t>TRAFFIC PREDICTION MODEL CONT.</a:t>
            </a:r>
          </a:p>
        </p:txBody>
      </p:sp>
      <p:sp>
        <p:nvSpPr>
          <p:cNvPr id="3" name="Content Placeholder 2"/>
          <p:cNvSpPr>
            <a:spLocks noGrp="1"/>
          </p:cNvSpPr>
          <p:nvPr>
            <p:ph idx="1"/>
          </p:nvPr>
        </p:nvSpPr>
        <p:spPr>
          <a:xfrm>
            <a:off x="1088685" y="1511798"/>
            <a:ext cx="7202456" cy="2582831"/>
          </a:xfrm>
        </p:spPr>
        <p:txBody>
          <a:bodyPr>
            <a:normAutofit/>
          </a:bodyPr>
          <a:lstStyle/>
          <a:p>
            <a:pPr algn="l"/>
            <a:r>
              <a:rPr lang="en-US" sz="1400" i="0" dirty="0">
                <a:solidFill>
                  <a:schemeClr val="tx2"/>
                </a:solidFill>
                <a:effectLst/>
                <a:latin typeface="Sitka Subheading" panose="02000505000000020004" pitchFamily="2" charset="0"/>
              </a:rPr>
              <a:t>Checking for Overfitting with </a:t>
            </a:r>
            <a:r>
              <a:rPr lang="en-US" sz="1400" i="0" dirty="0" err="1">
                <a:solidFill>
                  <a:schemeClr val="tx2"/>
                </a:solidFill>
                <a:effectLst/>
                <a:latin typeface="Sitka Subheading" panose="02000505000000020004" pitchFamily="2" charset="0"/>
              </a:rPr>
              <a:t>TimeSeries</a:t>
            </a:r>
            <a:r>
              <a:rPr lang="en-US" sz="1400" i="0" dirty="0">
                <a:solidFill>
                  <a:schemeClr val="tx2"/>
                </a:solidFill>
                <a:effectLst/>
                <a:latin typeface="Sitka Subheading" panose="02000505000000020004" pitchFamily="2" charset="0"/>
              </a:rPr>
              <a:t> Cross Validation and Choosing the Best Model</a:t>
            </a:r>
          </a:p>
          <a:p>
            <a:pPr lvl="1"/>
            <a:r>
              <a:rPr lang="en-US" sz="1250" b="0" i="0" dirty="0">
                <a:solidFill>
                  <a:schemeClr val="tx2"/>
                </a:solidFill>
                <a:effectLst/>
                <a:latin typeface="Sitka Subheading" panose="02000505000000020004" pitchFamily="2" charset="0"/>
              </a:rPr>
              <a:t>None of the models was overfitting after we tested with </a:t>
            </a:r>
            <a:r>
              <a:rPr lang="en-US" sz="1250" b="0" i="0" dirty="0" err="1">
                <a:solidFill>
                  <a:schemeClr val="tx2"/>
                </a:solidFill>
                <a:effectLst/>
                <a:latin typeface="Sitka Subheading" panose="02000505000000020004" pitchFamily="2" charset="0"/>
              </a:rPr>
              <a:t>TimeSeries</a:t>
            </a:r>
            <a:r>
              <a:rPr lang="en-US" sz="1250" b="0" i="0" dirty="0">
                <a:solidFill>
                  <a:schemeClr val="tx2"/>
                </a:solidFill>
                <a:effectLst/>
                <a:latin typeface="Sitka Subheading" panose="02000505000000020004" pitchFamily="2" charset="0"/>
              </a:rPr>
              <a:t> cross-validation.</a:t>
            </a:r>
          </a:p>
          <a:p>
            <a:pPr algn="l"/>
            <a:r>
              <a:rPr lang="en-US" sz="1400" i="0" dirty="0">
                <a:solidFill>
                  <a:schemeClr val="tx2"/>
                </a:solidFill>
                <a:effectLst/>
                <a:latin typeface="Sitka Subheading" panose="02000505000000020004" pitchFamily="2" charset="0"/>
              </a:rPr>
              <a:t>Checking Feature Importance to get rid of unimportant Features</a:t>
            </a:r>
          </a:p>
          <a:p>
            <a:pPr lvl="1"/>
            <a:r>
              <a:rPr lang="en-US" sz="1250" b="0" i="0" dirty="0">
                <a:solidFill>
                  <a:schemeClr val="tx2"/>
                </a:solidFill>
                <a:effectLst/>
                <a:latin typeface="Sitka Subheading" panose="02000505000000020004" pitchFamily="2" charset="0"/>
              </a:rPr>
              <a:t>The importance of all the features was checked to see which ones added noise to our models and we noticed the features with no importance to the models and dropped them.</a:t>
            </a: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104901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26994"/>
            <a:ext cx="6868741" cy="563322"/>
          </a:xfrm>
        </p:spPr>
        <p:txBody>
          <a:bodyPr>
            <a:normAutofit/>
          </a:bodyPr>
          <a:lstStyle/>
          <a:p>
            <a:pPr algn="ctr"/>
            <a:r>
              <a:rPr lang="en-US" sz="1350" dirty="0">
                <a:solidFill>
                  <a:schemeClr val="tx2"/>
                </a:solidFill>
                <a:latin typeface="Sitka Subheading" panose="02000505000000020004" pitchFamily="2" charset="0"/>
              </a:rPr>
              <a:t>Model deployment</a:t>
            </a: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
        <p:nvSpPr>
          <p:cNvPr id="5" name="Content Placeholder 4">
            <a:extLst>
              <a:ext uri="{FF2B5EF4-FFF2-40B4-BE49-F238E27FC236}">
                <a16:creationId xmlns:a16="http://schemas.microsoft.com/office/drawing/2014/main" id="{D7F3CE92-0268-468B-A680-7832987C4D0C}"/>
              </a:ext>
            </a:extLst>
          </p:cNvPr>
          <p:cNvSpPr>
            <a:spLocks noGrp="1"/>
          </p:cNvSpPr>
          <p:nvPr>
            <p:ph idx="1"/>
          </p:nvPr>
        </p:nvSpPr>
        <p:spPr>
          <a:xfrm>
            <a:off x="873532" y="1390316"/>
            <a:ext cx="7006444" cy="2362869"/>
          </a:xfrm>
        </p:spPr>
        <p:txBody>
          <a:bodyPr>
            <a:normAutofit/>
          </a:bodyPr>
          <a:lstStyle/>
          <a:p>
            <a:r>
              <a:rPr lang="en-US" sz="1250" b="0" i="0" dirty="0">
                <a:solidFill>
                  <a:srgbClr val="24292F"/>
                </a:solidFill>
                <a:effectLst/>
                <a:latin typeface="Sitka Subheading" panose="02000505000000020004" pitchFamily="2" charset="0"/>
              </a:rPr>
              <a:t>Here’s </a:t>
            </a:r>
            <a:r>
              <a:rPr lang="en-US" sz="1250" dirty="0">
                <a:solidFill>
                  <a:srgbClr val="24292F"/>
                </a:solidFill>
                <a:latin typeface="Sitka Subheading" panose="02000505000000020004" pitchFamily="2" charset="0"/>
              </a:rPr>
              <a:t>the</a:t>
            </a:r>
            <a:r>
              <a:rPr lang="en-US" sz="1250" b="0" i="0" dirty="0">
                <a:solidFill>
                  <a:srgbClr val="24292F"/>
                </a:solidFill>
                <a:effectLst/>
                <a:latin typeface="Sitka Subheading" panose="02000505000000020004" pitchFamily="2" charset="0"/>
              </a:rPr>
              <a:t> </a:t>
            </a:r>
            <a:r>
              <a:rPr lang="en-US" sz="1250" b="0" i="0" u="none" strike="noStrike" dirty="0">
                <a:effectLst/>
                <a:latin typeface="Sitka Subheading" panose="02000505000000020004" pitchFamily="2" charset="0"/>
                <a:hlinkClick r:id="rId5"/>
              </a:rPr>
              <a:t>link</a:t>
            </a:r>
            <a:r>
              <a:rPr lang="en-US" sz="1250" b="0" i="0" dirty="0">
                <a:solidFill>
                  <a:srgbClr val="24292F"/>
                </a:solidFill>
                <a:effectLst/>
                <a:latin typeface="Sitka Subheading" panose="02000505000000020004" pitchFamily="2" charset="0"/>
              </a:rPr>
              <a:t> to the deployed model.</a:t>
            </a:r>
            <a:endParaRPr lang="en-US" sz="1250" dirty="0">
              <a:solidFill>
                <a:schemeClr val="tx1">
                  <a:lumMod val="75000"/>
                </a:schemeClr>
              </a:solidFill>
              <a:latin typeface="Sitka Subheading" panose="02000505000000020004" pitchFamily="2" charset="0"/>
            </a:endParaRPr>
          </a:p>
          <a:p>
            <a:r>
              <a:rPr lang="en-US" sz="1250" b="0" i="0" dirty="0">
                <a:solidFill>
                  <a:srgbClr val="24292F"/>
                </a:solidFill>
                <a:effectLst/>
                <a:latin typeface="Sitka Subheading" panose="02000505000000020004" pitchFamily="2" charset="0"/>
              </a:rPr>
              <a:t>This model is used to predict the number of vehicles that will be at a particular junction at a particular date and at a particular point in time.</a:t>
            </a:r>
            <a:endParaRPr lang="en-US" sz="1250" dirty="0">
              <a:solidFill>
                <a:schemeClr val="tx2"/>
              </a:solidFill>
              <a:latin typeface="Sitka Subheading" panose="02000505000000020004" pitchFamily="2" charset="0"/>
            </a:endParaRPr>
          </a:p>
        </p:txBody>
      </p:sp>
    </p:spTree>
    <p:extLst>
      <p:ext uri="{BB962C8B-B14F-4D97-AF65-F5344CB8AC3E}">
        <p14:creationId xmlns:p14="http://schemas.microsoft.com/office/powerpoint/2010/main" val="1451319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26994"/>
            <a:ext cx="6868741" cy="563322"/>
          </a:xfrm>
        </p:spPr>
        <p:txBody>
          <a:bodyPr>
            <a:normAutofit/>
          </a:bodyPr>
          <a:lstStyle/>
          <a:p>
            <a:pPr algn="ctr"/>
            <a:r>
              <a:rPr lang="en-US" sz="1350" dirty="0">
                <a:solidFill>
                  <a:schemeClr val="tx2"/>
                </a:solidFill>
                <a:latin typeface="Sitka Subheading" panose="02000505000000020004" pitchFamily="2" charset="0"/>
              </a:rPr>
              <a:t>POWER BI DASHBOARD</a:t>
            </a:r>
          </a:p>
        </p:txBody>
      </p:sp>
      <p:pic>
        <p:nvPicPr>
          <p:cNvPr id="6" name="Content Placeholder 5">
            <a:extLst>
              <a:ext uri="{FF2B5EF4-FFF2-40B4-BE49-F238E27FC236}">
                <a16:creationId xmlns:a16="http://schemas.microsoft.com/office/drawing/2014/main" id="{2FE17ADB-07CA-6400-E8CC-51CCB97F2C65}"/>
              </a:ext>
            </a:extLst>
          </p:cNvPr>
          <p:cNvPicPr>
            <a:picLocks noGrp="1" noChangeAspect="1"/>
          </p:cNvPicPr>
          <p:nvPr>
            <p:ph idx="1"/>
          </p:nvPr>
        </p:nvPicPr>
        <p:blipFill>
          <a:blip r:embed="rId3"/>
          <a:stretch>
            <a:fillRect/>
          </a:stretch>
        </p:blipFill>
        <p:spPr>
          <a:xfrm>
            <a:off x="1063926" y="1450788"/>
            <a:ext cx="5139888" cy="2865718"/>
          </a:xfrm>
        </p:spPr>
      </p:pic>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
        <p:nvSpPr>
          <p:cNvPr id="7" name="TextBox 6">
            <a:extLst>
              <a:ext uri="{FF2B5EF4-FFF2-40B4-BE49-F238E27FC236}">
                <a16:creationId xmlns:a16="http://schemas.microsoft.com/office/drawing/2014/main" id="{2558C52A-648F-2BFD-6B72-61719417CE74}"/>
              </a:ext>
            </a:extLst>
          </p:cNvPr>
          <p:cNvSpPr txBox="1"/>
          <p:nvPr/>
        </p:nvSpPr>
        <p:spPr>
          <a:xfrm>
            <a:off x="6273053" y="1450788"/>
            <a:ext cx="2743199" cy="2246769"/>
          </a:xfrm>
          <a:prstGeom prst="rect">
            <a:avLst/>
          </a:prstGeom>
          <a:noFill/>
        </p:spPr>
        <p:txBody>
          <a:bodyPr wrap="square" rtlCol="0">
            <a:spAutoFit/>
          </a:bodyPr>
          <a:lstStyle/>
          <a:p>
            <a:r>
              <a:rPr lang="en-US" sz="1400" b="0" i="0" dirty="0">
                <a:solidFill>
                  <a:srgbClr val="24292F"/>
                </a:solidFill>
                <a:effectLst/>
                <a:latin typeface="Sitka Subheading" panose="02000505000000020004" pitchFamily="2" charset="0"/>
              </a:rPr>
              <a:t>Here's a </a:t>
            </a:r>
            <a:r>
              <a:rPr lang="en-US" sz="1400" b="0" i="0" u="none" strike="noStrike" dirty="0">
                <a:effectLst/>
                <a:latin typeface="Sitka Subheading" panose="02000505000000020004" pitchFamily="2" charset="0"/>
                <a:hlinkClick r:id="rId6"/>
              </a:rPr>
              <a:t>link</a:t>
            </a:r>
            <a:r>
              <a:rPr lang="en-US" sz="1400" b="0" i="0" dirty="0">
                <a:solidFill>
                  <a:srgbClr val="24292F"/>
                </a:solidFill>
                <a:effectLst/>
                <a:latin typeface="Sitka Subheading" panose="02000505000000020004" pitchFamily="2" charset="0"/>
              </a:rPr>
              <a:t> to the dashboard report that we created at the end of this project. In these reports, we tried to visualize the insights derived from the analysis of the traffic data like which junction had the most vehicular movement at a particular time of the day, month and year.</a:t>
            </a:r>
            <a:endParaRPr lang="en-US" sz="1400" dirty="0">
              <a:latin typeface="Sitka Subheading" panose="02000505000000020004" pitchFamily="2" charset="0"/>
            </a:endParaRPr>
          </a:p>
        </p:txBody>
      </p:sp>
    </p:spTree>
    <p:extLst>
      <p:ext uri="{BB962C8B-B14F-4D97-AF65-F5344CB8AC3E}">
        <p14:creationId xmlns:p14="http://schemas.microsoft.com/office/powerpoint/2010/main" val="3122695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3C8AF6-4F70-E87E-07E1-6B0927A567AF}"/>
              </a:ext>
            </a:extLst>
          </p:cNvPr>
          <p:cNvSpPr>
            <a:spLocks noGrp="1"/>
          </p:cNvSpPr>
          <p:nvPr>
            <p:ph type="title"/>
          </p:nvPr>
        </p:nvSpPr>
        <p:spPr>
          <a:xfrm>
            <a:off x="1088685" y="833718"/>
            <a:ext cx="7202456" cy="556598"/>
          </a:xfrm>
        </p:spPr>
        <p:txBody>
          <a:bodyPr>
            <a:normAutofit/>
          </a:bodyPr>
          <a:lstStyle/>
          <a:p>
            <a:pPr algn="ctr"/>
            <a:r>
              <a:rPr lang="en-US" sz="1350" dirty="0">
                <a:solidFill>
                  <a:schemeClr val="tx2"/>
                </a:solidFill>
                <a:latin typeface="Sitka Subheading" panose="02000505000000020004" pitchFamily="2" charset="0"/>
              </a:rPr>
              <a:t>CONCLUSION</a:t>
            </a:r>
          </a:p>
        </p:txBody>
      </p:sp>
      <p:sp>
        <p:nvSpPr>
          <p:cNvPr id="8" name="Content Placeholder 7">
            <a:extLst>
              <a:ext uri="{FF2B5EF4-FFF2-40B4-BE49-F238E27FC236}">
                <a16:creationId xmlns:a16="http://schemas.microsoft.com/office/drawing/2014/main" id="{66F465F0-168D-E2C5-07D3-7151044CDC50}"/>
              </a:ext>
            </a:extLst>
          </p:cNvPr>
          <p:cNvSpPr>
            <a:spLocks noGrp="1"/>
          </p:cNvSpPr>
          <p:nvPr>
            <p:ph idx="1"/>
          </p:nvPr>
        </p:nvSpPr>
        <p:spPr>
          <a:xfrm>
            <a:off x="1088685" y="1511798"/>
            <a:ext cx="7202456" cy="2750919"/>
          </a:xfrm>
        </p:spPr>
        <p:txBody>
          <a:bodyPr>
            <a:normAutofit fontScale="77500" lnSpcReduction="20000"/>
          </a:bodyPr>
          <a:lstStyle/>
          <a:p>
            <a:pPr algn="l">
              <a:buFont typeface="Arial" panose="020B0604020202020204" pitchFamily="34" charset="0"/>
              <a:buChar char="•"/>
            </a:pPr>
            <a:r>
              <a:rPr lang="en-US" b="0" i="0" dirty="0">
                <a:solidFill>
                  <a:srgbClr val="24292F"/>
                </a:solidFill>
                <a:effectLst/>
                <a:latin typeface="Sitka Subheading" panose="02000505000000020004" pitchFamily="2" charset="0"/>
              </a:rPr>
              <a:t>There has been an upward trend of vehicles yearly in all four junctions with junction 1 having the highest upward trend</a:t>
            </a:r>
          </a:p>
          <a:p>
            <a:pPr algn="l">
              <a:buFont typeface="Arial" panose="020B0604020202020204" pitchFamily="34" charset="0"/>
              <a:buChar char="•"/>
            </a:pPr>
            <a:r>
              <a:rPr lang="en-US" b="0" i="0" dirty="0">
                <a:solidFill>
                  <a:srgbClr val="24292F"/>
                </a:solidFill>
                <a:effectLst/>
                <a:latin typeface="Sitka Subheading" panose="02000505000000020004" pitchFamily="2" charset="0"/>
              </a:rPr>
              <a:t>We notice an increase in the first and third junctions around the month of June, this might be due to summer activities that happen around that time.</a:t>
            </a:r>
          </a:p>
          <a:p>
            <a:pPr algn="l">
              <a:buFont typeface="Arial" panose="020B0604020202020204" pitchFamily="34" charset="0"/>
              <a:buChar char="•"/>
            </a:pPr>
            <a:r>
              <a:rPr lang="en-US" b="0" i="0" dirty="0">
                <a:solidFill>
                  <a:srgbClr val="24292F"/>
                </a:solidFill>
                <a:effectLst/>
                <a:latin typeface="Sitka Subheading" panose="02000505000000020004" pitchFamily="2" charset="0"/>
              </a:rPr>
              <a:t>We notice a daily increase in Vehicular movement in all the junctions except junction four which started recording data in January 2017.</a:t>
            </a:r>
          </a:p>
          <a:p>
            <a:pPr algn="l">
              <a:buFont typeface="Arial" panose="020B0604020202020204" pitchFamily="34" charset="0"/>
              <a:buChar char="•"/>
            </a:pPr>
            <a:r>
              <a:rPr lang="en-US" b="0" i="0" dirty="0">
                <a:solidFill>
                  <a:srgbClr val="24292F"/>
                </a:solidFill>
                <a:effectLst/>
                <a:latin typeface="Sitka Subheading" panose="02000505000000020004" pitchFamily="2" charset="0"/>
              </a:rPr>
              <a:t>With the exception of junction 4, We notice the data increasing during the morning time, around 6 am, staying steady throughout the afternoon, and decreasing during the evening time around 8 pm.</a:t>
            </a:r>
          </a:p>
          <a:p>
            <a:pPr algn="l">
              <a:buFont typeface="Arial" panose="020B0604020202020204" pitchFamily="34" charset="0"/>
              <a:buChar char="•"/>
            </a:pPr>
            <a:r>
              <a:rPr lang="en-US" b="0" i="0" dirty="0">
                <a:solidFill>
                  <a:srgbClr val="24292F"/>
                </a:solidFill>
                <a:effectLst/>
                <a:latin typeface="Sitka Subheading" panose="02000505000000020004" pitchFamily="2" charset="0"/>
              </a:rPr>
              <a:t>We also notice that we have less traffic during the weekend and steady traffic during the weekdays.</a:t>
            </a:r>
          </a:p>
          <a:p>
            <a:pPr algn="l">
              <a:buFont typeface="Arial" panose="020B0604020202020204" pitchFamily="34" charset="0"/>
              <a:buChar char="•"/>
            </a:pPr>
            <a:r>
              <a:rPr lang="en-US" b="0" i="0" dirty="0">
                <a:solidFill>
                  <a:srgbClr val="24292F"/>
                </a:solidFill>
                <a:effectLst/>
                <a:latin typeface="Sitka Subheading" panose="02000505000000020004" pitchFamily="2" charset="0"/>
              </a:rPr>
              <a:t>Junction 4 was created to reduce the overall traffic situation on the axis which seemed to work.</a:t>
            </a:r>
          </a:p>
          <a:p>
            <a:endParaRPr lang="en-US" dirty="0">
              <a:latin typeface="Sitka Subheading" panose="02000505000000020004" pitchFamily="2" charset="0"/>
            </a:endParaRPr>
          </a:p>
        </p:txBody>
      </p:sp>
    </p:spTree>
    <p:extLst>
      <p:ext uri="{BB962C8B-B14F-4D97-AF65-F5344CB8AC3E}">
        <p14:creationId xmlns:p14="http://schemas.microsoft.com/office/powerpoint/2010/main" val="587379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t="21000" r="45000" b="2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755F6A-A173-58AB-F4C4-ED17886EF706}"/>
              </a:ext>
            </a:extLst>
          </p:cNvPr>
          <p:cNvPicPr>
            <a:picLocks noChangeAspect="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4314473" y="680225"/>
            <a:ext cx="4052207" cy="4052207"/>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
        <p:nvSpPr>
          <p:cNvPr id="8" name="Subtitle 7">
            <a:extLst>
              <a:ext uri="{FF2B5EF4-FFF2-40B4-BE49-F238E27FC236}">
                <a16:creationId xmlns:a16="http://schemas.microsoft.com/office/drawing/2014/main" id="{C6D62206-F4B6-BC1A-5181-D8C21883D413}"/>
              </a:ext>
            </a:extLst>
          </p:cNvPr>
          <p:cNvSpPr>
            <a:spLocks noGrp="1"/>
          </p:cNvSpPr>
          <p:nvPr>
            <p:ph type="body" idx="1"/>
          </p:nvPr>
        </p:nvSpPr>
        <p:spPr>
          <a:xfrm>
            <a:off x="1232696" y="844312"/>
            <a:ext cx="6472835" cy="759697"/>
          </a:xfrm>
        </p:spPr>
        <p:txBody>
          <a:bodyPr/>
          <a:lstStyle/>
          <a:p>
            <a:pPr algn="ctr"/>
            <a:r>
              <a:rPr lang="en-US" dirty="0">
                <a:solidFill>
                  <a:schemeClr val="tx2"/>
                </a:solidFill>
                <a:latin typeface="Sitka Subheading" panose="02000505000000020004" pitchFamily="2" charset="0"/>
              </a:rPr>
              <a:t>THANK YOU !!!</a:t>
            </a:r>
          </a:p>
        </p:txBody>
      </p:sp>
      <p:sp>
        <p:nvSpPr>
          <p:cNvPr id="3" name="TextBox 2">
            <a:extLst>
              <a:ext uri="{FF2B5EF4-FFF2-40B4-BE49-F238E27FC236}">
                <a16:creationId xmlns:a16="http://schemas.microsoft.com/office/drawing/2014/main" id="{76C8B272-FC15-871E-0D85-D1B4A60E3232}"/>
              </a:ext>
            </a:extLst>
          </p:cNvPr>
          <p:cNvSpPr txBox="1"/>
          <p:nvPr/>
        </p:nvSpPr>
        <p:spPr>
          <a:xfrm>
            <a:off x="3344041" y="1480898"/>
            <a:ext cx="860612" cy="246221"/>
          </a:xfrm>
          <a:prstGeom prst="rect">
            <a:avLst/>
          </a:prstGeom>
          <a:noFill/>
        </p:spPr>
        <p:txBody>
          <a:bodyPr wrap="square" rtlCol="0">
            <a:spAutoFit/>
          </a:bodyPr>
          <a:lstStyle/>
          <a:p>
            <a:r>
              <a:rPr lang="en-US" sz="1000" dirty="0">
                <a:latin typeface="Sitka Subheading" panose="02000505000000020004" pitchFamily="2" charset="0"/>
              </a:rPr>
              <a:t>SciPy</a:t>
            </a:r>
          </a:p>
        </p:txBody>
      </p:sp>
    </p:spTree>
    <p:extLst>
      <p:ext uri="{BB962C8B-B14F-4D97-AF65-F5344CB8AC3E}">
        <p14:creationId xmlns:p14="http://schemas.microsoft.com/office/powerpoint/2010/main" val="620926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60612"/>
            <a:ext cx="6868741" cy="529704"/>
          </a:xfrm>
        </p:spPr>
        <p:txBody>
          <a:bodyPr>
            <a:normAutofit/>
          </a:bodyPr>
          <a:lstStyle/>
          <a:p>
            <a:pPr algn="ctr"/>
            <a:r>
              <a:rPr lang="en-US" sz="1350" dirty="0">
                <a:solidFill>
                  <a:schemeClr val="tx2">
                    <a:lumMod val="50000"/>
                  </a:schemeClr>
                </a:solidFill>
                <a:latin typeface="Sitka Subheading" panose="02000505000000020004" pitchFamily="2" charset="0"/>
              </a:rPr>
              <a:t>OUTLINE</a:t>
            </a:r>
          </a:p>
        </p:txBody>
      </p:sp>
      <p:sp>
        <p:nvSpPr>
          <p:cNvPr id="3" name="Content Placeholder 2"/>
          <p:cNvSpPr>
            <a:spLocks noGrp="1"/>
          </p:cNvSpPr>
          <p:nvPr>
            <p:ph idx="1"/>
          </p:nvPr>
        </p:nvSpPr>
        <p:spPr>
          <a:xfrm>
            <a:off x="1088685" y="1605927"/>
            <a:ext cx="7202456" cy="2493831"/>
          </a:xfrm>
        </p:spPr>
        <p:txBody>
          <a:bodyPr>
            <a:normAutofit fontScale="85000" lnSpcReduction="20000"/>
          </a:bodyPr>
          <a:lstStyle/>
          <a:p>
            <a:r>
              <a:rPr lang="en-US" dirty="0">
                <a:solidFill>
                  <a:schemeClr val="tx2">
                    <a:lumMod val="50000"/>
                  </a:schemeClr>
                </a:solidFill>
                <a:latin typeface="Sitka Subheading" panose="02000505000000020004" pitchFamily="2" charset="0"/>
              </a:rPr>
              <a:t>Introduction</a:t>
            </a:r>
          </a:p>
          <a:p>
            <a:r>
              <a:rPr lang="en-US" dirty="0">
                <a:solidFill>
                  <a:schemeClr val="tx2">
                    <a:lumMod val="50000"/>
                  </a:schemeClr>
                </a:solidFill>
                <a:latin typeface="Sitka Subheading" panose="02000505000000020004" pitchFamily="2" charset="0"/>
              </a:rPr>
              <a:t>Problem Statement</a:t>
            </a:r>
          </a:p>
          <a:p>
            <a:r>
              <a:rPr lang="en-US" dirty="0">
                <a:solidFill>
                  <a:schemeClr val="tx2">
                    <a:lumMod val="50000"/>
                  </a:schemeClr>
                </a:solidFill>
                <a:latin typeface="Sitka Subheading" panose="02000505000000020004" pitchFamily="2" charset="0"/>
              </a:rPr>
              <a:t>Aim of Project</a:t>
            </a:r>
          </a:p>
          <a:p>
            <a:r>
              <a:rPr lang="en-US" dirty="0">
                <a:solidFill>
                  <a:schemeClr val="tx2">
                    <a:lumMod val="50000"/>
                  </a:schemeClr>
                </a:solidFill>
                <a:latin typeface="Sitka Subheading" panose="02000505000000020004" pitchFamily="2" charset="0"/>
              </a:rPr>
              <a:t>Data Gathering </a:t>
            </a:r>
          </a:p>
          <a:p>
            <a:r>
              <a:rPr lang="en-US" dirty="0">
                <a:solidFill>
                  <a:schemeClr val="tx2">
                    <a:lumMod val="50000"/>
                  </a:schemeClr>
                </a:solidFill>
                <a:latin typeface="Sitka Subheading" panose="02000505000000020004" pitchFamily="2" charset="0"/>
              </a:rPr>
              <a:t>Data Preparation (Cleaning, EDA)</a:t>
            </a:r>
          </a:p>
          <a:p>
            <a:r>
              <a:rPr lang="en-US" dirty="0">
                <a:solidFill>
                  <a:schemeClr val="tx2">
                    <a:lumMod val="50000"/>
                  </a:schemeClr>
                </a:solidFill>
                <a:latin typeface="Sitka Subheading" panose="02000505000000020004" pitchFamily="2" charset="0"/>
              </a:rPr>
              <a:t>Traffic Prediction Model</a:t>
            </a:r>
          </a:p>
          <a:p>
            <a:r>
              <a:rPr lang="en-US" dirty="0">
                <a:solidFill>
                  <a:schemeClr val="tx2">
                    <a:lumMod val="50000"/>
                  </a:schemeClr>
                </a:solidFill>
                <a:latin typeface="Sitka Subheading" panose="02000505000000020004" pitchFamily="2" charset="0"/>
              </a:rPr>
              <a:t>Power BI Dashboard</a:t>
            </a:r>
          </a:p>
          <a:p>
            <a:r>
              <a:rPr lang="en-US" dirty="0">
                <a:solidFill>
                  <a:schemeClr val="tx2">
                    <a:lumMod val="50000"/>
                  </a:schemeClr>
                </a:solidFill>
                <a:latin typeface="Sitka Subheading" panose="02000505000000020004" pitchFamily="2" charset="0"/>
              </a:rPr>
              <a:t>Conclusion</a:t>
            </a:r>
          </a:p>
          <a:p>
            <a:endParaRPr lang="en-US" dirty="0">
              <a:solidFill>
                <a:schemeClr val="tx2">
                  <a:lumMod val="50000"/>
                </a:schemeClr>
              </a:solidFill>
              <a:latin typeface="Sitka Subheading" panose="02000505000000020004" pitchFamily="2" charset="0"/>
            </a:endParaRPr>
          </a:p>
          <a:p>
            <a:pPr marL="0" indent="0">
              <a:buNone/>
            </a:pPr>
            <a:endParaRPr lang="en-US" dirty="0">
              <a:solidFill>
                <a:schemeClr val="tx2">
                  <a:lumMod val="50000"/>
                </a:schemeClr>
              </a:solidFill>
              <a:latin typeface="Sitka Subheading" panose="02000505000000020004" pitchFamily="2" charset="0"/>
            </a:endParaRPr>
          </a:p>
          <a:p>
            <a:endParaRPr lang="en-US" dirty="0">
              <a:solidFill>
                <a:schemeClr val="tx2">
                  <a:lumMod val="50000"/>
                </a:schemeClr>
              </a:solidFill>
              <a:latin typeface="Sitka Subheading" panose="02000505000000020004" pitchFamily="2" charset="0"/>
            </a:endParaRPr>
          </a:p>
          <a:p>
            <a:endParaRPr lang="en-US" dirty="0">
              <a:solidFill>
                <a:schemeClr val="tx2">
                  <a:lumMod val="50000"/>
                </a:schemeClr>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212398"/>
            <a:ext cx="1317070" cy="812655"/>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248735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400" y="806824"/>
            <a:ext cx="6868741" cy="625288"/>
          </a:xfrm>
        </p:spPr>
        <p:txBody>
          <a:bodyPr>
            <a:normAutofit/>
          </a:bodyPr>
          <a:lstStyle/>
          <a:p>
            <a:pPr algn="ctr"/>
            <a:r>
              <a:rPr lang="en-US" sz="1350" dirty="0">
                <a:solidFill>
                  <a:schemeClr val="bg2">
                    <a:lumMod val="10000"/>
                  </a:schemeClr>
                </a:solidFill>
                <a:latin typeface="Sitka Subheading" panose="02000505000000020004" pitchFamily="2" charset="0"/>
              </a:rPr>
              <a:t>INTRODUCTION</a:t>
            </a:r>
          </a:p>
        </p:txBody>
      </p:sp>
      <p:sp>
        <p:nvSpPr>
          <p:cNvPr id="3" name="Content Placeholder 2"/>
          <p:cNvSpPr>
            <a:spLocks noGrp="1"/>
          </p:cNvSpPr>
          <p:nvPr>
            <p:ph idx="1"/>
          </p:nvPr>
        </p:nvSpPr>
        <p:spPr/>
        <p:txBody>
          <a:bodyPr/>
          <a:lstStyle/>
          <a:p>
            <a:pPr algn="l"/>
            <a:r>
              <a:rPr lang="en-US" b="0" i="0" dirty="0">
                <a:solidFill>
                  <a:schemeClr val="bg2">
                    <a:lumMod val="10000"/>
                  </a:schemeClr>
                </a:solidFill>
                <a:effectLst/>
                <a:latin typeface="Sitka Subheading" panose="02000505000000020004" pitchFamily="2" charset="0"/>
              </a:rPr>
              <a:t>Traffic congestion is rising in cities around the world. Contributing factors include expanding urban populations, aging infrastructure, inefficient and uncoordinated traffic signal timing, and a lack of real-time data. Given the physical and financial limitations around building additional roads, cities must use new strategies and technologies to improve traffic conditions.</a:t>
            </a:r>
          </a:p>
          <a:p>
            <a:pPr algn="l"/>
            <a:r>
              <a:rPr lang="en-US" b="0" i="0" dirty="0">
                <a:solidFill>
                  <a:schemeClr val="bg2">
                    <a:lumMod val="10000"/>
                  </a:schemeClr>
                </a:solidFill>
                <a:effectLst/>
                <a:latin typeface="Sitka Subheading" panose="02000505000000020004" pitchFamily="2" charset="0"/>
              </a:rPr>
              <a:t>In this project, we will analyze the provided Traffic dataset on </a:t>
            </a:r>
            <a:r>
              <a:rPr lang="en-US" b="0" i="0" u="none" strike="noStrike" dirty="0">
                <a:solidFill>
                  <a:schemeClr val="bg2">
                    <a:lumMod val="10000"/>
                  </a:schemeClr>
                </a:solidFill>
                <a:effectLst/>
                <a:latin typeface="Sitka Subheading" panose="02000505000000020004" pitchFamily="2" charset="0"/>
                <a:hlinkClick r:id="rId3">
                  <a:extLst>
                    <a:ext uri="{A12FA001-AC4F-418D-AE19-62706E023703}">
                      <ahyp:hlinkClr xmlns:ahyp="http://schemas.microsoft.com/office/drawing/2018/hyperlinkcolor" val="tx"/>
                    </a:ext>
                  </a:extLst>
                </a:hlinkClick>
              </a:rPr>
              <a:t>Kaggle</a:t>
            </a:r>
            <a:r>
              <a:rPr lang="en-US" b="0" i="0" dirty="0">
                <a:solidFill>
                  <a:schemeClr val="bg2">
                    <a:lumMod val="10000"/>
                  </a:schemeClr>
                </a:solidFill>
                <a:effectLst/>
                <a:latin typeface="Sitka Subheading" panose="02000505000000020004" pitchFamily="2" charset="0"/>
              </a:rPr>
              <a:t>. The provided dataset includes hourly traffic data on four different junctions in a particular city.</a:t>
            </a:r>
          </a:p>
          <a:p>
            <a:endParaRPr lang="en-US" dirty="0">
              <a:solidFill>
                <a:schemeClr val="bg2">
                  <a:lumMod val="10000"/>
                </a:schemeClr>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104247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67334"/>
            <a:ext cx="6868741" cy="522981"/>
          </a:xfrm>
        </p:spPr>
        <p:txBody>
          <a:bodyPr>
            <a:normAutofit/>
          </a:bodyPr>
          <a:lstStyle/>
          <a:p>
            <a:pPr algn="ctr"/>
            <a:r>
              <a:rPr lang="en-US" sz="1350" dirty="0">
                <a:solidFill>
                  <a:schemeClr val="bg2">
                    <a:lumMod val="10000"/>
                  </a:schemeClr>
                </a:solidFill>
                <a:latin typeface="Sitka Subheading" panose="02000505000000020004" pitchFamily="2" charset="0"/>
              </a:rPr>
              <a:t>PROBLEM STATEMENT</a:t>
            </a:r>
          </a:p>
        </p:txBody>
      </p:sp>
      <p:sp>
        <p:nvSpPr>
          <p:cNvPr id="3" name="Content Placeholder 2"/>
          <p:cNvSpPr>
            <a:spLocks noGrp="1"/>
          </p:cNvSpPr>
          <p:nvPr>
            <p:ph idx="1"/>
          </p:nvPr>
        </p:nvSpPr>
        <p:spPr/>
        <p:txBody>
          <a:bodyPr>
            <a:normAutofit/>
          </a:bodyPr>
          <a:lstStyle/>
          <a:p>
            <a:r>
              <a:rPr lang="en-US" sz="1200" b="0" i="0" dirty="0">
                <a:solidFill>
                  <a:schemeClr val="bg2">
                    <a:lumMod val="10000"/>
                  </a:schemeClr>
                </a:solidFill>
                <a:effectLst/>
                <a:latin typeface="Sitka Subheading" panose="02000505000000020004" pitchFamily="2" charset="0"/>
              </a:rPr>
              <a:t>Traffic congestion is rising in cities around the world. Contributing factors include </a:t>
            </a:r>
          </a:p>
          <a:p>
            <a:pPr lvl="1"/>
            <a:r>
              <a:rPr lang="en-US" sz="1200" b="0" i="0" dirty="0">
                <a:solidFill>
                  <a:schemeClr val="bg2">
                    <a:lumMod val="10000"/>
                  </a:schemeClr>
                </a:solidFill>
                <a:effectLst/>
                <a:latin typeface="Sitka Subheading" panose="02000505000000020004" pitchFamily="2" charset="0"/>
              </a:rPr>
              <a:t>expanding urban populations,</a:t>
            </a:r>
          </a:p>
          <a:p>
            <a:pPr lvl="1"/>
            <a:r>
              <a:rPr lang="en-US" sz="1200" b="0" i="0" dirty="0">
                <a:solidFill>
                  <a:schemeClr val="bg2">
                    <a:lumMod val="10000"/>
                  </a:schemeClr>
                </a:solidFill>
                <a:effectLst/>
                <a:latin typeface="Sitka Subheading" panose="02000505000000020004" pitchFamily="2" charset="0"/>
              </a:rPr>
              <a:t>aging infrastructure, </a:t>
            </a:r>
          </a:p>
          <a:p>
            <a:pPr lvl="1"/>
            <a:r>
              <a:rPr lang="en-US" sz="1200" b="0" i="0" dirty="0">
                <a:solidFill>
                  <a:schemeClr val="bg2">
                    <a:lumMod val="10000"/>
                  </a:schemeClr>
                </a:solidFill>
                <a:effectLst/>
                <a:latin typeface="Sitka Subheading" panose="02000505000000020004" pitchFamily="2" charset="0"/>
              </a:rPr>
              <a:t>inefficient and uncoordinated traffic signal timing, and </a:t>
            </a:r>
          </a:p>
          <a:p>
            <a:pPr lvl="1"/>
            <a:r>
              <a:rPr lang="en-US" sz="1200" b="0" i="0" dirty="0">
                <a:solidFill>
                  <a:schemeClr val="bg2">
                    <a:lumMod val="10000"/>
                  </a:schemeClr>
                </a:solidFill>
                <a:effectLst/>
                <a:latin typeface="Sitka Subheading" panose="02000505000000020004" pitchFamily="2" charset="0"/>
              </a:rPr>
              <a:t>a lack of real-time data. </a:t>
            </a:r>
            <a:endParaRPr lang="en-US" sz="1200" dirty="0">
              <a:solidFill>
                <a:schemeClr val="bg2">
                  <a:lumMod val="10000"/>
                </a:schemeClr>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141088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74059"/>
            <a:ext cx="6868741" cy="516256"/>
          </a:xfrm>
        </p:spPr>
        <p:txBody>
          <a:bodyPr>
            <a:normAutofit/>
          </a:bodyPr>
          <a:lstStyle/>
          <a:p>
            <a:pPr algn="ctr"/>
            <a:r>
              <a:rPr lang="en-US" sz="1350" dirty="0">
                <a:solidFill>
                  <a:schemeClr val="bg2">
                    <a:lumMod val="10000"/>
                  </a:schemeClr>
                </a:solidFill>
                <a:latin typeface="Sitka Subheading" panose="02000505000000020004" pitchFamily="2" charset="0"/>
              </a:rPr>
              <a:t>AIM OF PROJECT</a:t>
            </a:r>
          </a:p>
        </p:txBody>
      </p:sp>
      <p:sp>
        <p:nvSpPr>
          <p:cNvPr id="3" name="Content Placeholder 2"/>
          <p:cNvSpPr>
            <a:spLocks noGrp="1"/>
          </p:cNvSpPr>
          <p:nvPr>
            <p:ph idx="1"/>
          </p:nvPr>
        </p:nvSpPr>
        <p:spPr/>
        <p:txBody>
          <a:bodyPr>
            <a:normAutofit/>
          </a:bodyPr>
          <a:lstStyle/>
          <a:p>
            <a:r>
              <a:rPr lang="en-US" sz="1200" b="0" i="0" dirty="0">
                <a:solidFill>
                  <a:schemeClr val="bg2">
                    <a:lumMod val="10000"/>
                  </a:schemeClr>
                </a:solidFill>
                <a:effectLst/>
                <a:latin typeface="Sitka Subheading" panose="02000505000000020004" pitchFamily="2" charset="0"/>
              </a:rPr>
              <a:t>The aim of this project is to derive insights from this analysis and then build a model/models that can be used to predict traffic at particular times at the different junctions in the city.</a:t>
            </a:r>
            <a:endParaRPr lang="en-US" sz="1200" dirty="0">
              <a:solidFill>
                <a:schemeClr val="bg2">
                  <a:lumMod val="10000"/>
                </a:schemeClr>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91305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900952"/>
            <a:ext cx="6868741" cy="489363"/>
          </a:xfrm>
        </p:spPr>
        <p:txBody>
          <a:bodyPr>
            <a:normAutofit/>
          </a:bodyPr>
          <a:lstStyle/>
          <a:p>
            <a:pPr algn="ctr"/>
            <a:r>
              <a:rPr lang="en-US" sz="1350" dirty="0">
                <a:solidFill>
                  <a:schemeClr val="bg2">
                    <a:lumMod val="10000"/>
                  </a:schemeClr>
                </a:solidFill>
                <a:latin typeface="Sitka Subheading" panose="02000505000000020004" pitchFamily="2" charset="0"/>
              </a:rPr>
              <a:t>Data GATHERING</a:t>
            </a:r>
          </a:p>
        </p:txBody>
      </p:sp>
      <p:sp>
        <p:nvSpPr>
          <p:cNvPr id="3" name="Content Placeholder 2"/>
          <p:cNvSpPr>
            <a:spLocks noGrp="1"/>
          </p:cNvSpPr>
          <p:nvPr>
            <p:ph idx="1"/>
          </p:nvPr>
        </p:nvSpPr>
        <p:spPr/>
        <p:txBody>
          <a:bodyPr/>
          <a:lstStyle/>
          <a:p>
            <a:r>
              <a:rPr lang="en-US" b="0" i="0" dirty="0">
                <a:solidFill>
                  <a:schemeClr val="bg2">
                    <a:lumMod val="10000"/>
                  </a:schemeClr>
                </a:solidFill>
                <a:effectLst/>
                <a:latin typeface="Sitka Subheading" panose="02000505000000020004" pitchFamily="2" charset="0"/>
              </a:rPr>
              <a:t>In this project, we will analyze the provided Traffic dataset on </a:t>
            </a:r>
            <a:r>
              <a:rPr lang="en-US" b="0" i="0" u="none" strike="noStrike" dirty="0">
                <a:solidFill>
                  <a:srgbClr val="FF0000"/>
                </a:solidFill>
                <a:effectLst/>
                <a:latin typeface="Sitka Subheading" panose="02000505000000020004" pitchFamily="2" charset="0"/>
                <a:hlinkClick r:id="rId3">
                  <a:extLst>
                    <a:ext uri="{A12FA001-AC4F-418D-AE19-62706E023703}">
                      <ahyp:hlinkClr xmlns:ahyp="http://schemas.microsoft.com/office/drawing/2018/hyperlinkcolor" val="tx"/>
                    </a:ext>
                  </a:extLst>
                </a:hlinkClick>
              </a:rPr>
              <a:t>Kaggle</a:t>
            </a:r>
            <a:r>
              <a:rPr lang="en-US" b="0" i="0" dirty="0">
                <a:solidFill>
                  <a:srgbClr val="0070C0"/>
                </a:solidFill>
                <a:effectLst/>
                <a:latin typeface="Sitka Subheading" panose="02000505000000020004" pitchFamily="2" charset="0"/>
              </a:rPr>
              <a:t>. </a:t>
            </a:r>
            <a:r>
              <a:rPr lang="en-US" b="0" i="0" dirty="0">
                <a:solidFill>
                  <a:schemeClr val="bg2">
                    <a:lumMod val="10000"/>
                  </a:schemeClr>
                </a:solidFill>
                <a:effectLst/>
                <a:latin typeface="Sitka Subheading" panose="02000505000000020004" pitchFamily="2" charset="0"/>
              </a:rPr>
              <a:t>The provided dataset includes hourly traffic data on four different junctions in a particular city.</a:t>
            </a:r>
            <a:endParaRPr lang="en-US" dirty="0">
              <a:solidFill>
                <a:schemeClr val="bg2">
                  <a:lumMod val="10000"/>
                </a:schemeClr>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3876426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13546"/>
            <a:ext cx="6868741" cy="576769"/>
          </a:xfrm>
        </p:spPr>
        <p:txBody>
          <a:bodyPr>
            <a:normAutofit/>
          </a:bodyPr>
          <a:lstStyle/>
          <a:p>
            <a:pPr algn="ctr"/>
            <a:r>
              <a:rPr lang="en-US" sz="1350" dirty="0">
                <a:solidFill>
                  <a:schemeClr val="bg2">
                    <a:lumMod val="10000"/>
                  </a:schemeClr>
                </a:solidFill>
                <a:latin typeface="Sitka Subheading" panose="02000505000000020004" pitchFamily="2" charset="0"/>
              </a:rPr>
              <a:t>DATA Preparation</a:t>
            </a:r>
          </a:p>
        </p:txBody>
      </p:sp>
      <p:sp>
        <p:nvSpPr>
          <p:cNvPr id="3" name="Content Placeholder 2"/>
          <p:cNvSpPr>
            <a:spLocks noGrp="1"/>
          </p:cNvSpPr>
          <p:nvPr>
            <p:ph idx="1"/>
          </p:nvPr>
        </p:nvSpPr>
        <p:spPr>
          <a:xfrm>
            <a:off x="1088685" y="1297641"/>
            <a:ext cx="7202456" cy="3146612"/>
          </a:xfrm>
        </p:spPr>
        <p:txBody>
          <a:bodyPr/>
          <a:lstStyle/>
          <a:p>
            <a:r>
              <a:rPr lang="en-US" dirty="0">
                <a:solidFill>
                  <a:schemeClr val="bg2">
                    <a:lumMod val="10000"/>
                  </a:schemeClr>
                </a:solidFill>
                <a:latin typeface="Sitka Subheading" panose="02000505000000020004" pitchFamily="2" charset="0"/>
              </a:rPr>
              <a:t>Dataset was cleaned by</a:t>
            </a:r>
          </a:p>
          <a:p>
            <a:pPr lvl="1"/>
            <a:r>
              <a:rPr lang="en-US" dirty="0">
                <a:solidFill>
                  <a:schemeClr val="bg2">
                    <a:lumMod val="10000"/>
                  </a:schemeClr>
                </a:solidFill>
                <a:latin typeface="Sitka Subheading" panose="02000505000000020004" pitchFamily="2" charset="0"/>
              </a:rPr>
              <a:t>Converting the ‘Date’ column to </a:t>
            </a:r>
            <a:r>
              <a:rPr lang="en-US" dirty="0" err="1">
                <a:solidFill>
                  <a:schemeClr val="bg2">
                    <a:lumMod val="10000"/>
                  </a:schemeClr>
                </a:solidFill>
                <a:latin typeface="Sitka Subheading" panose="02000505000000020004" pitchFamily="2" charset="0"/>
              </a:rPr>
              <a:t>Datatime</a:t>
            </a:r>
            <a:r>
              <a:rPr lang="en-US" dirty="0">
                <a:solidFill>
                  <a:schemeClr val="bg2">
                    <a:lumMod val="10000"/>
                  </a:schemeClr>
                </a:solidFill>
                <a:latin typeface="Sitka Subheading" panose="02000505000000020004" pitchFamily="2" charset="0"/>
              </a:rPr>
              <a:t> and  Extracting different time frames</a:t>
            </a:r>
          </a:p>
          <a:p>
            <a:r>
              <a:rPr lang="en-US" dirty="0">
                <a:solidFill>
                  <a:schemeClr val="bg2">
                    <a:lumMod val="10000"/>
                  </a:schemeClr>
                </a:solidFill>
                <a:latin typeface="Sitka Subheading" panose="02000505000000020004" pitchFamily="2" charset="0"/>
              </a:rPr>
              <a:t>Exploratory Data Analysis (EDA).</a:t>
            </a:r>
          </a:p>
          <a:p>
            <a:pPr lvl="1"/>
            <a:r>
              <a:rPr lang="en-US" dirty="0">
                <a:solidFill>
                  <a:schemeClr val="bg2">
                    <a:lumMod val="10000"/>
                  </a:schemeClr>
                </a:solidFill>
                <a:latin typeface="Sitka Subheading" panose="02000505000000020004" pitchFamily="2" charset="0"/>
              </a:rPr>
              <a:t>Plotting Heatmap To Visualize The Correlation of Input to the Target.</a:t>
            </a:r>
          </a:p>
          <a:p>
            <a:pPr lvl="2"/>
            <a:r>
              <a:rPr lang="en-US" dirty="0">
                <a:solidFill>
                  <a:schemeClr val="bg2">
                    <a:lumMod val="10000"/>
                  </a:schemeClr>
                </a:solidFill>
                <a:latin typeface="Sitka Subheading" panose="02000505000000020004" pitchFamily="2" charset="0"/>
              </a:rPr>
              <a:t>From The Correlation Heatmap Plotted below "Junction 1" had the highest correlation to the number of Vehicles while the day of year and Month had the lowest correlation to the target.</a:t>
            </a:r>
          </a:p>
          <a:p>
            <a:endParaRPr lang="en-US" dirty="0">
              <a:solidFill>
                <a:schemeClr val="bg2">
                  <a:lumMod val="10000"/>
                </a:schemeClr>
              </a:solidFill>
              <a:latin typeface="Sitka Subheading" panose="02000505000000020004" pitchFamily="2" charset="0"/>
            </a:endParaRPr>
          </a:p>
        </p:txBody>
      </p:sp>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3523530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t="2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399" y="813546"/>
            <a:ext cx="6868741" cy="576769"/>
          </a:xfrm>
        </p:spPr>
        <p:txBody>
          <a:bodyPr>
            <a:normAutofit/>
          </a:bodyPr>
          <a:lstStyle/>
          <a:p>
            <a:pPr algn="ctr"/>
            <a:r>
              <a:rPr lang="en-US" sz="1350" dirty="0">
                <a:solidFill>
                  <a:schemeClr val="bg2">
                    <a:lumMod val="10000"/>
                  </a:schemeClr>
                </a:solidFill>
                <a:latin typeface="Sitka Subheading" panose="02000505000000020004" pitchFamily="2" charset="0"/>
              </a:rPr>
              <a:t>Exploratory Data Analysis (EDA).</a:t>
            </a:r>
            <a:br>
              <a:rPr lang="en-US" sz="1350" dirty="0">
                <a:solidFill>
                  <a:schemeClr val="bg1"/>
                </a:solidFill>
                <a:latin typeface="Sitka Subheading" panose="02000505000000020004" pitchFamily="2" charset="0"/>
              </a:rPr>
            </a:br>
            <a:endParaRPr lang="en-US" sz="1350" dirty="0">
              <a:solidFill>
                <a:schemeClr val="bg1"/>
              </a:solidFill>
              <a:latin typeface="Sitka Subheading" panose="02000505000000020004" pitchFamily="2" charset="0"/>
            </a:endParaRPr>
          </a:p>
        </p:txBody>
      </p:sp>
      <p:pic>
        <p:nvPicPr>
          <p:cNvPr id="7" name="Content Placeholder 6">
            <a:extLst>
              <a:ext uri="{FF2B5EF4-FFF2-40B4-BE49-F238E27FC236}">
                <a16:creationId xmlns:a16="http://schemas.microsoft.com/office/drawing/2014/main" id="{DE875B0E-9970-3F4B-5779-41D918D621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8870" y="1196214"/>
            <a:ext cx="7328647" cy="3382510"/>
          </a:xfrm>
        </p:spPr>
      </p:pic>
      <p:pic>
        <p:nvPicPr>
          <p:cNvPr id="4" name="Picture 3">
            <a:extLst>
              <a:ext uri="{FF2B5EF4-FFF2-40B4-BE49-F238E27FC236}">
                <a16:creationId xmlns:a16="http://schemas.microsoft.com/office/drawing/2014/main" id="{EA4EDD8D-0F7B-2BE9-72EB-4A2F3255B166}"/>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tretch>
            <a:fillRect/>
          </a:stretch>
        </p:blipFill>
        <p:spPr>
          <a:xfrm>
            <a:off x="7826930" y="181726"/>
            <a:ext cx="1317070" cy="843328"/>
          </a:xfrm>
          <a:prstGeom prst="rect">
            <a:avLst/>
          </a:prstGeom>
          <a:effectLst>
            <a:outerShdw blurRad="50800" dist="50800" dir="5400000" algn="ctr" rotWithShape="0">
              <a:schemeClr val="bg1">
                <a:alpha val="0"/>
              </a:schemeClr>
            </a:outerShdw>
            <a:reflection endPos="0" dist="50800" dir="5400000" sy="-100000" algn="bl" rotWithShape="0"/>
            <a:softEdge rad="25400"/>
          </a:effectLst>
          <a:scene3d>
            <a:camera prst="orthographicFront"/>
            <a:lightRig rig="threePt" dir="t"/>
          </a:scene3d>
          <a:sp3d>
            <a:bevelB h="0"/>
          </a:sp3d>
        </p:spPr>
      </p:pic>
    </p:spTree>
    <p:extLst>
      <p:ext uri="{BB962C8B-B14F-4D97-AF65-F5344CB8AC3E}">
        <p14:creationId xmlns:p14="http://schemas.microsoft.com/office/powerpoint/2010/main" val="404878160"/>
      </p:ext>
    </p:extLst>
  </p:cSld>
  <p:clrMapOvr>
    <a:masterClrMapping/>
  </p:clrMapOvr>
</p:sld>
</file>

<file path=ppt/theme/theme1.xml><?xml version="1.0" encoding="utf-8"?>
<a:theme xmlns:a="http://schemas.openxmlformats.org/drawingml/2006/main" name="Gallery">
  <a:themeElements>
    <a:clrScheme name="Custom 1">
      <a:dk1>
        <a:srgbClr val="00B0F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0</TotalTime>
  <Words>1625</Words>
  <Application>Microsoft Office PowerPoint</Application>
  <PresentationFormat>On-screen Show (16:9)</PresentationFormat>
  <Paragraphs>136</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Gill Sans MT</vt:lpstr>
      <vt:lpstr>Sitka Subheading</vt:lpstr>
      <vt:lpstr>Verdana</vt:lpstr>
      <vt:lpstr>Gallery</vt:lpstr>
      <vt:lpstr> </vt:lpstr>
      <vt:lpstr>PRESENTERS</vt:lpstr>
      <vt:lpstr>OUTLINE</vt:lpstr>
      <vt:lpstr>INTRODUCTION</vt:lpstr>
      <vt:lpstr>PROBLEM STATEMENT</vt:lpstr>
      <vt:lpstr>AIM OF PROJECT</vt:lpstr>
      <vt:lpstr>Data GATHERING</vt:lpstr>
      <vt:lpstr>DATA Preparation</vt:lpstr>
      <vt:lpstr>Exploratory Data Analysis (EDA). </vt:lpstr>
      <vt:lpstr>Exploratory Data Analysis (EDA). </vt:lpstr>
      <vt:lpstr>Using a time series chart (Line Chart) to visualize vehicular movement volume for each junction for the duration under review </vt:lpstr>
      <vt:lpstr>Using a bar plot to compare the rate of vehicular movement with A year for each junction </vt:lpstr>
      <vt:lpstr>Visualizing the AVERAGE Daily Traffic situation for each junction AND Day of The Week Traffic Analysis and Visualization </vt:lpstr>
      <vt:lpstr>Visualizing Hourly Vehicular Movement for each Junction </vt:lpstr>
      <vt:lpstr>Bivariate Analysis On Junctions</vt:lpstr>
      <vt:lpstr>AMOUNT OF VEHICLE DATA IN EACH JUNCTION</vt:lpstr>
      <vt:lpstr>LINE PLOT SHOWING THE PATTERN AMOUNTS OF VEHICLES BY YEAR AND BY JUNCTION </vt:lpstr>
      <vt:lpstr>PLOTS SHOW AMOUNT OF VEHICLES BY JUNCTION, EACH JUNCTION BY DAY (24H) </vt:lpstr>
      <vt:lpstr>COMMENT ON THE ABOVE DATA ANALYSIS</vt:lpstr>
      <vt:lpstr>TRAFFIC PREDICTION MODEL</vt:lpstr>
      <vt:lpstr>TRAFFIC PREDICTION MODEL CONT. </vt:lpstr>
      <vt:lpstr>TRAFFIC PREDICTION MODEL CONT. </vt:lpstr>
      <vt:lpstr>TRAFFIC PREDICTION MODEL CONT.</vt:lpstr>
      <vt:lpstr>TRAFFIC PREDICTION MODEL CONT.</vt:lpstr>
      <vt:lpstr>Model deployment</vt:lpstr>
      <vt:lpstr>POWER BI DASHBOARD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2022-10-27T05:39:31Z</dcterms:modified>
</cp:coreProperties>
</file>